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05" r:id="rId1"/>
  </p:sldMasterIdLst>
  <p:notesMasterIdLst>
    <p:notesMasterId r:id="rId23"/>
  </p:notesMasterIdLst>
  <p:sldIdLst>
    <p:sldId id="256" r:id="rId2"/>
    <p:sldId id="305" r:id="rId3"/>
    <p:sldId id="294" r:id="rId4"/>
    <p:sldId id="295" r:id="rId5"/>
    <p:sldId id="296" r:id="rId6"/>
    <p:sldId id="297" r:id="rId7"/>
    <p:sldId id="298" r:id="rId8"/>
    <p:sldId id="299" r:id="rId9"/>
    <p:sldId id="261" r:id="rId10"/>
    <p:sldId id="260" r:id="rId11"/>
    <p:sldId id="289" r:id="rId12"/>
    <p:sldId id="290" r:id="rId13"/>
    <p:sldId id="291" r:id="rId14"/>
    <p:sldId id="263" r:id="rId15"/>
    <p:sldId id="293" r:id="rId16"/>
    <p:sldId id="300" r:id="rId17"/>
    <p:sldId id="302" r:id="rId18"/>
    <p:sldId id="303" r:id="rId19"/>
    <p:sldId id="304" r:id="rId20"/>
    <p:sldId id="277" r:id="rId21"/>
    <p:sldId id="278" r:id="rId22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Estilo Escuro 2 - Ênfase 3/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5630" autoAdjust="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2A15B-3D21-4E0B-8B4A-4D785B197E20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46688-446C-4ED8-97F1-A579B59C36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634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46688-446C-4ED8-97F1-A579B59C361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508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46688-446C-4ED8-97F1-A579B59C361F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2850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782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10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38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44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003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953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488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88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51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95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07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44F41-6AE8-4A90-B91C-F3481C5CFD23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6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06" r:id="rId1"/>
    <p:sldLayoutId id="2147484707" r:id="rId2"/>
    <p:sldLayoutId id="2147484708" r:id="rId3"/>
    <p:sldLayoutId id="2147484709" r:id="rId4"/>
    <p:sldLayoutId id="2147484710" r:id="rId5"/>
    <p:sldLayoutId id="2147484711" r:id="rId6"/>
    <p:sldLayoutId id="2147484712" r:id="rId7"/>
    <p:sldLayoutId id="2147484713" r:id="rId8"/>
    <p:sldLayoutId id="2147484714" r:id="rId9"/>
    <p:sldLayoutId id="2147484715" r:id="rId10"/>
    <p:sldLayoutId id="21474847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MARCAS NO WORD"/>
          <p:cNvPicPr/>
          <p:nvPr/>
        </p:nvPicPr>
        <p:blipFill>
          <a:blip r:embed="rId3"/>
          <a:srcRect l="41876"/>
          <a:stretch>
            <a:fillRect/>
          </a:stretch>
        </p:blipFill>
        <p:spPr bwMode="auto">
          <a:xfrm>
            <a:off x="3635896" y="908720"/>
            <a:ext cx="1882899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827584" y="3140968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MUNICÍPIO DE DESCANSO</a:t>
            </a:r>
            <a:br>
              <a:rPr lang="pt-BR" b="1" dirty="0"/>
            </a:br>
            <a:r>
              <a:rPr lang="pt-BR" b="1" dirty="0"/>
              <a:t>AUDIÊNCIA PÚBLICA </a:t>
            </a:r>
            <a:br>
              <a:rPr lang="pt-BR" b="1" dirty="0"/>
            </a:br>
            <a:r>
              <a:rPr lang="pt-BR" b="1" dirty="0"/>
              <a:t>L </a:t>
            </a:r>
            <a:r>
              <a:rPr lang="pt-BR" b="1" dirty="0" smtClean="0"/>
              <a:t>O A -  </a:t>
            </a:r>
            <a:r>
              <a:rPr lang="pt-BR" b="1" dirty="0"/>
              <a:t>2 0 2 </a:t>
            </a:r>
            <a:r>
              <a:rPr lang="pt-BR" b="1" dirty="0" smtClean="0"/>
              <a:t>3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64258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6200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RECURSOS</a:t>
            </a:r>
            <a:endParaRPr lang="pt-BR" b="1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583615"/>
              </p:ext>
            </p:extLst>
          </p:nvPr>
        </p:nvGraphicFramePr>
        <p:xfrm>
          <a:off x="395536" y="836712"/>
          <a:ext cx="7620000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Entidade: 1</a:t>
                      </a:r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Município de Descanso - PREFEITURA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Ordinários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20.182.565,60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Ordinários – Educação</a:t>
                      </a:r>
                      <a:r>
                        <a:rPr lang="pt-BR" baseline="0" dirty="0" smtClean="0"/>
                        <a:t> Básica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4.673.100,00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Ordinários –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7.072.000,00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7967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Fundeb</a:t>
                      </a:r>
                      <a:r>
                        <a:rPr lang="pt-BR" dirty="0" smtClean="0"/>
                        <a:t> 70%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3.284.000,00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Fundeb</a:t>
                      </a:r>
                      <a:r>
                        <a:rPr lang="pt-BR" dirty="0" smtClean="0"/>
                        <a:t> 30%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1.226.900,00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Salário Educação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489.500,00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CIDE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13.065,00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COSIP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567.220,00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Transporte</a:t>
                      </a:r>
                      <a:r>
                        <a:rPr lang="pt-BR" baseline="0" dirty="0" smtClean="0"/>
                        <a:t> Escolar/Estado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297.718,95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00.01.0917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Alienação de Bens – Fundo</a:t>
                      </a:r>
                      <a:r>
                        <a:rPr lang="pt-BR" baseline="0" dirty="0" smtClean="0"/>
                        <a:t> Habitacional FMAS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14.000,00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IGD</a:t>
                      </a:r>
                      <a:r>
                        <a:rPr lang="pt-BR" baseline="0" dirty="0" smtClean="0"/>
                        <a:t>-SUAS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6.122,00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IGDBF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17.860,00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Multas</a:t>
                      </a:r>
                      <a:r>
                        <a:rPr lang="pt-BR" baseline="0" dirty="0" smtClean="0"/>
                        <a:t> Prev. Leg. Trânsito – Município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39.650,00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Multas Prev.</a:t>
                      </a:r>
                      <a:r>
                        <a:rPr lang="pt-BR" baseline="0" dirty="0" smtClean="0"/>
                        <a:t> Leg. Trânsito – PM/SC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19.590,00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Multas Prev. Leg. Trânsito – SSP/SC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19.400,00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06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489287"/>
              </p:ext>
            </p:extLst>
          </p:nvPr>
        </p:nvGraphicFramePr>
        <p:xfrm>
          <a:off x="755576" y="1268760"/>
          <a:ext cx="7620000" cy="4442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5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830">
                <a:tc>
                  <a:txBody>
                    <a:bodyPr/>
                    <a:lstStyle/>
                    <a:p>
                      <a:r>
                        <a:rPr lang="pt-BR" dirty="0" smtClean="0"/>
                        <a:t>Entidade: 1</a:t>
                      </a:r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Município de Descanso - PREFEITURA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83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FEAS –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Cofinanciamento</a:t>
                      </a:r>
                      <a:r>
                        <a:rPr lang="pt-BR" baseline="0" dirty="0" smtClean="0"/>
                        <a:t> PSB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22.065,00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83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Convênio Corpo de Bombeiros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85.700,00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83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00.01.0681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BL PSB (PBF/PBV)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67.370,00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83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FIA – Imposto</a:t>
                      </a:r>
                      <a:r>
                        <a:rPr lang="pt-BR" baseline="0" dirty="0" smtClean="0"/>
                        <a:t> de Renda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5.800,00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734531"/>
                  </a:ext>
                </a:extLst>
              </a:tr>
              <a:tr h="36083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00.01.0687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BL PSEMC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3.050,00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83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00.01.0688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Ordinários</a:t>
                      </a:r>
                      <a:r>
                        <a:rPr lang="pt-BR" baseline="0" dirty="0" smtClean="0"/>
                        <a:t> - </a:t>
                      </a:r>
                      <a:r>
                        <a:rPr lang="pt-BR" dirty="0" smtClean="0"/>
                        <a:t>Convênio</a:t>
                      </a:r>
                      <a:r>
                        <a:rPr lang="pt-BR" baseline="0" dirty="0" smtClean="0"/>
                        <a:t> Polícia Civil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83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Fundo Especial do Petróleo – FEP/CFEM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301.504,03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83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00.01.0754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FNDE</a:t>
                      </a:r>
                      <a:r>
                        <a:rPr lang="pt-BR" baseline="0" dirty="0" smtClean="0"/>
                        <a:t> – PNAE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74.050,00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83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00.01.0755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FNDE</a:t>
                      </a:r>
                      <a:r>
                        <a:rPr lang="pt-BR" baseline="0" dirty="0" smtClean="0"/>
                        <a:t> – PNATE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49.406,50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83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00.01.0913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FMMA FUNDO MUNIC DO MEIO AMBIENTE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76.200,00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227614"/>
                  </a:ext>
                </a:extLst>
              </a:tr>
              <a:tr h="41929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T O T A L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38.608.037,08</a:t>
                      </a:r>
                      <a:endParaRPr lang="pt-B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427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483774"/>
              </p:ext>
            </p:extLst>
          </p:nvPr>
        </p:nvGraphicFramePr>
        <p:xfrm>
          <a:off x="539552" y="404664"/>
          <a:ext cx="7620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5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Entidade: 3</a:t>
                      </a:r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FUNDO MUNICIPAL DE SAUDE – FMS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Ordinários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3.500,00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Farmácia Básica – FB (União)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52.498,20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Vigilância</a:t>
                      </a:r>
                      <a:r>
                        <a:rPr lang="pt-BR" baseline="0" dirty="0" smtClean="0"/>
                        <a:t> Sanitária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12.020,00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00.01.0539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Farmácia</a:t>
                      </a:r>
                      <a:r>
                        <a:rPr lang="pt-BR" baseline="0" dirty="0" smtClean="0"/>
                        <a:t> Básica – FB (Estado)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40.311,00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Cofinanciamento</a:t>
                      </a:r>
                      <a:r>
                        <a:rPr lang="pt-BR" dirty="0" smtClean="0"/>
                        <a:t> SF</a:t>
                      </a:r>
                      <a:r>
                        <a:rPr lang="pt-BR" baseline="0" dirty="0" smtClean="0"/>
                        <a:t> (Estado)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142.994,68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00.01.0552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Programa Saúde na Escola (PSE)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6.696,00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81522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00.01.0554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Média</a:t>
                      </a:r>
                      <a:r>
                        <a:rPr lang="pt-BR" baseline="0" dirty="0" smtClean="0"/>
                        <a:t> e Alta Complexidade SUS/MAC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367.683,80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Cofinanciamento</a:t>
                      </a:r>
                      <a:r>
                        <a:rPr lang="pt-BR" dirty="0" smtClean="0"/>
                        <a:t> NASF (Estado)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36.021,25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VS</a:t>
                      </a:r>
                      <a:r>
                        <a:rPr lang="pt-BR" baseline="0" dirty="0" smtClean="0"/>
                        <a:t> VPS-PFVPS (Vigilância em Saúde)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17.153,96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err="1" smtClean="0"/>
                        <a:t>Inc.Ações</a:t>
                      </a:r>
                      <a:r>
                        <a:rPr lang="pt-BR" sz="1500" dirty="0" smtClean="0"/>
                        <a:t> de </a:t>
                      </a:r>
                      <a:r>
                        <a:rPr lang="pt-BR" sz="1500" dirty="0" err="1" smtClean="0"/>
                        <a:t>Vig.Prev.e</a:t>
                      </a:r>
                      <a:r>
                        <a:rPr lang="pt-BR" sz="1500" dirty="0" smtClean="0"/>
                        <a:t> </a:t>
                      </a:r>
                      <a:r>
                        <a:rPr lang="pt-BR" sz="1500" dirty="0" err="1" smtClean="0"/>
                        <a:t>Cont.DST</a:t>
                      </a:r>
                      <a:r>
                        <a:rPr lang="pt-BR" sz="1500" dirty="0" smtClean="0"/>
                        <a:t>/AIDS E HEPATITE VIRAIS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Prótese</a:t>
                      </a:r>
                      <a:r>
                        <a:rPr lang="pt-BR" sz="1800" baseline="0" dirty="0" smtClean="0"/>
                        <a:t> Dental (Estado)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27.348,72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00.01.0761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Programa</a:t>
                      </a:r>
                      <a:r>
                        <a:rPr lang="pt-BR" sz="1800" baseline="0" dirty="0" smtClean="0"/>
                        <a:t> de Informatização das UBS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72.000,00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00.01.0781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Incentivo Financeiro da APS – Desempenho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116.100,00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00.01.0782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Incentivo para Ações</a:t>
                      </a:r>
                      <a:r>
                        <a:rPr lang="pt-BR" sz="1800" baseline="0" dirty="0" smtClean="0"/>
                        <a:t> Estratégicas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178.308,00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00.01.0783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Incentivo</a:t>
                      </a:r>
                      <a:r>
                        <a:rPr lang="pt-BR" sz="1600" baseline="0" dirty="0" smtClean="0"/>
                        <a:t> Financeiro da APS – Capitação Ponderada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816.793,80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415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114182"/>
              </p:ext>
            </p:extLst>
          </p:nvPr>
        </p:nvGraphicFramePr>
        <p:xfrm>
          <a:off x="395536" y="404664"/>
          <a:ext cx="76200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5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Entidade: 3</a:t>
                      </a:r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FUNDO MUNICIPAL DE SAUDE – FMS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Incentivo para Ações Estratégicas (Próteses)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00.01.0553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MAC RCEG – Rede Cegonha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672,91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24874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00.01.0910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ACS</a:t>
                      </a:r>
                      <a:r>
                        <a:rPr lang="pt-BR" baseline="0" dirty="0" smtClean="0"/>
                        <a:t> – Agente Comunitário de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749.320,00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38737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00.01.0911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ACE – Agente de Combate</a:t>
                      </a:r>
                      <a:r>
                        <a:rPr lang="pt-BR" baseline="0" dirty="0" smtClean="0"/>
                        <a:t> às Endemias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68.120,00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14343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</a:t>
                      </a:r>
                      <a:r>
                        <a:rPr lang="pt-BR" b="1" baseline="0" dirty="0" smtClean="0"/>
                        <a:t> O T A 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2.817.542,32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054000"/>
              </p:ext>
            </p:extLst>
          </p:nvPr>
        </p:nvGraphicFramePr>
        <p:xfrm>
          <a:off x="395536" y="2924944"/>
          <a:ext cx="7620000" cy="146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5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Entidade: 6</a:t>
                      </a:r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CAMARA MUNICIPAL DE VEREADORES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Ordinários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1.740.000,00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</a:t>
                      </a:r>
                      <a:r>
                        <a:rPr lang="pt-BR" b="1" baseline="0" dirty="0" smtClean="0"/>
                        <a:t> O T A 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1.740.000,00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</a:t>
                      </a:r>
                      <a:r>
                        <a:rPr lang="pt-BR" b="1" baseline="0" dirty="0" smtClean="0"/>
                        <a:t> O T A L  G E R A L: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43.165.579,40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175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56207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DESPESAS POR FUNÇÃO DE GOVERNO</a:t>
            </a:r>
            <a:endParaRPr lang="pt-BR" sz="32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480019"/>
              </p:ext>
            </p:extLst>
          </p:nvPr>
        </p:nvGraphicFramePr>
        <p:xfrm>
          <a:off x="467544" y="692696"/>
          <a:ext cx="76200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3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7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PRÓPRIOS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VINCULADOS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T O T A L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LEGISLATIVO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1.740.000,00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1.740.000,00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744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4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ADMINISTRAÇÃO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3.199.732,00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3.199.732,00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6 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SEGURANÇA PÚBLICA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168.000,00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164.340,00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332.340,00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8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ASSISTÊNCIA SOCIAL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2.593.050,00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122.267,00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2.715.317,00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9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PREVIDÊNCIA</a:t>
                      </a:r>
                      <a:r>
                        <a:rPr lang="pt-BR" sz="1800" b="1" baseline="0" dirty="0" smtClean="0"/>
                        <a:t> SOCIAL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1.652.000,00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3.145,04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1.655.145,04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10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SAÚDE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7.085.500,00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2.814.042,32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9.899.542,32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12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EDUCAÇÃO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4.981.100,00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5.421.575,45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10.402.675,45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13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CULTURA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393.000,00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393.000,00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15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URBANISMO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1.921.000,00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567.220,00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2.488.220,00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16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HABITAÇÃO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11.000,00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14.000,00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25.000,00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17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SANEAMENTO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771.000,00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771.000,00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18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GESTÃO AMBIENTAL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492.500,00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492.500,00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99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DESPESAS POR FUNÇÃO DE GOVERNO</a:t>
            </a:r>
            <a:endParaRPr lang="pt-BR" sz="32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201683"/>
              </p:ext>
            </p:extLst>
          </p:nvPr>
        </p:nvGraphicFramePr>
        <p:xfrm>
          <a:off x="395536" y="908720"/>
          <a:ext cx="76200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9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9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3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PRÓPRIOS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VINCULADOS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T</a:t>
                      </a:r>
                      <a:r>
                        <a:rPr lang="pt-BR" sz="1800" b="1" baseline="0" dirty="0" smtClean="0"/>
                        <a:t> O T A L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20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AGRICULTURA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2.161.000,00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2.161.000,00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22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INDÚSTRIA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231.000,00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231.000,00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23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COMÉRCIO E</a:t>
                      </a:r>
                      <a:r>
                        <a:rPr lang="pt-BR" sz="1800" b="1" baseline="0" dirty="0" smtClean="0"/>
                        <a:t> SERVIÇOS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129.000,00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129.000,00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26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TRANSPORTE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2.885.683,60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311.423,99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3.197.107,59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27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DESPORTO E LAZER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873.000,00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873.000,00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28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ENCARGOS ESPECIAIS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2.325.000,00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2.325.000,00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99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RESERVA DE CONTINGÊNCIA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135.000,00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135.000,00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33.747.565,60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9.418.013,80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43.165.579,40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981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9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886700" cy="504057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Despesas Elemento e Função 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829086"/>
              </p:ext>
            </p:extLst>
          </p:nvPr>
        </p:nvGraphicFramePr>
        <p:xfrm>
          <a:off x="179511" y="692697"/>
          <a:ext cx="8784977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972">
                  <a:extLst>
                    <a:ext uri="{9D8B030D-6E8A-4147-A177-3AD203B41FA5}">
                      <a16:colId xmlns:a16="http://schemas.microsoft.com/office/drawing/2014/main" val="834212548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736981887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441184722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3836644642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3689642974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4478136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1952131841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103109144"/>
                    </a:ext>
                  </a:extLst>
                </a:gridCol>
                <a:gridCol w="969201">
                  <a:extLst>
                    <a:ext uri="{9D8B030D-6E8A-4147-A177-3AD203B41FA5}">
                      <a16:colId xmlns:a16="http://schemas.microsoft.com/office/drawing/2014/main" val="3981866966"/>
                    </a:ext>
                  </a:extLst>
                </a:gridCol>
              </a:tblGrid>
              <a:tr h="1044000">
                <a:tc>
                  <a:txBody>
                    <a:bodyPr/>
                    <a:lstStyle/>
                    <a:p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Pessoal e Encargos Sociais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Juros e Encargos da Dívida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err="1" smtClean="0"/>
                        <a:t>Transf</a:t>
                      </a:r>
                      <a:r>
                        <a:rPr lang="pt-BR" sz="1050" b="1" i="0" dirty="0" smtClean="0"/>
                        <a:t> à Instituições Privadas s/Fins</a:t>
                      </a:r>
                      <a:r>
                        <a:rPr lang="pt-BR" sz="1050" b="1" i="0" baseline="0" dirty="0" smtClean="0"/>
                        <a:t> Lucrativos</a:t>
                      </a:r>
                      <a:endParaRPr lang="pt-BR" sz="1050" b="1" i="0" dirty="0" smtClean="0"/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Outras Despesas Correntes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Investimentos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Amortização da Dívida</a:t>
                      </a:r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Reserva de Contingência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err="1" smtClean="0"/>
                        <a:t>Transf</a:t>
                      </a:r>
                      <a:r>
                        <a:rPr lang="pt-BR" sz="1050" b="1" i="0" dirty="0" smtClean="0"/>
                        <a:t> à</a:t>
                      </a:r>
                      <a:r>
                        <a:rPr lang="pt-BR" sz="1050" b="1" i="0" baseline="0" dirty="0" smtClean="0"/>
                        <a:t> Consórcios Públicos</a:t>
                      </a:r>
                      <a:endParaRPr lang="pt-BR" sz="1050" b="1" i="0" dirty="0" smtClean="0"/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926853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1</a:t>
                      </a:r>
                    </a:p>
                    <a:p>
                      <a:pPr algn="ctr"/>
                      <a:r>
                        <a:rPr lang="pt-BR" sz="1050" b="1" i="0" dirty="0" smtClean="0"/>
                        <a:t>Legislativo </a:t>
                      </a:r>
                    </a:p>
                    <a:p>
                      <a:pPr algn="ctr"/>
                      <a:r>
                        <a:rPr lang="pt-BR" sz="1050" b="1" i="0" dirty="0" smtClean="0"/>
                        <a:t>R$ 1.740.000,00</a:t>
                      </a:r>
                      <a:endParaRPr lang="pt-BR" sz="105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1.250.000,00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400.000,00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80.000,00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542638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00" b="1" i="0" dirty="0" smtClean="0"/>
                        <a:t>4</a:t>
                      </a:r>
                    </a:p>
                    <a:p>
                      <a:pPr algn="ctr"/>
                      <a:r>
                        <a:rPr lang="pt-BR" sz="1000" b="1" i="0" dirty="0" smtClean="0"/>
                        <a:t>Administração</a:t>
                      </a:r>
                    </a:p>
                    <a:p>
                      <a:pPr algn="ctr"/>
                      <a:r>
                        <a:rPr lang="pt-BR" sz="1000" b="1" i="0" dirty="0" smtClean="0"/>
                        <a:t>R$ 3.199.732,00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1.845.000,00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  <a:p>
                      <a:pPr algn="r"/>
                      <a:endParaRPr lang="pt-BR" sz="1000" b="1" dirty="0"/>
                    </a:p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1.223.032,00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  <a:p>
                      <a:pPr algn="r"/>
                      <a:endParaRPr lang="pt-BR" sz="1000" b="1" dirty="0"/>
                    </a:p>
                    <a:p>
                      <a:pPr algn="r"/>
                      <a:r>
                        <a:rPr lang="pt-BR" sz="1000" b="1" dirty="0" smtClean="0"/>
                        <a:t>101.800,00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29.900,00</a:t>
                      </a:r>
                    </a:p>
                    <a:p>
                      <a:pPr algn="r"/>
                      <a:r>
                        <a:rPr lang="pt-BR" sz="1000" b="1" dirty="0" smtClean="0"/>
                        <a:t>(CIGA/</a:t>
                      </a:r>
                    </a:p>
                    <a:p>
                      <a:pPr algn="r"/>
                      <a:r>
                        <a:rPr lang="pt-BR" sz="1000" b="1" dirty="0" smtClean="0"/>
                        <a:t>CONDER)</a:t>
                      </a:r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417225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6</a:t>
                      </a:r>
                    </a:p>
                    <a:p>
                      <a:pPr algn="ctr"/>
                      <a:r>
                        <a:rPr lang="pt-BR" sz="1050" b="1" i="0" dirty="0" smtClean="0"/>
                        <a:t>Segurança Pública </a:t>
                      </a:r>
                    </a:p>
                    <a:p>
                      <a:pPr algn="ctr"/>
                      <a:r>
                        <a:rPr lang="pt-BR" sz="1050" b="1" i="0" dirty="0" smtClean="0"/>
                        <a:t>R$ 332.340,00</a:t>
                      </a:r>
                      <a:endParaRPr lang="pt-BR" sz="105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278.490,00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53.850,00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089241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8</a:t>
                      </a:r>
                    </a:p>
                    <a:p>
                      <a:pPr algn="ctr"/>
                      <a:r>
                        <a:rPr lang="pt-BR" sz="1050" b="1" i="0" dirty="0" smtClean="0"/>
                        <a:t>Assistência Social</a:t>
                      </a:r>
                    </a:p>
                    <a:p>
                      <a:pPr algn="ctr"/>
                      <a:r>
                        <a:rPr lang="pt-BR" sz="1050" b="1" i="0" dirty="0" smtClean="0"/>
                        <a:t>R$ </a:t>
                      </a:r>
                    </a:p>
                    <a:p>
                      <a:pPr algn="ctr"/>
                      <a:r>
                        <a:rPr lang="pt-BR" sz="1050" b="1" i="0" dirty="0" smtClean="0"/>
                        <a:t>2.715.317,00</a:t>
                      </a:r>
                      <a:endParaRPr lang="pt-BR" sz="105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1.127.000,00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11.000,00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1.486.317,00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91.000,00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047818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9</a:t>
                      </a:r>
                    </a:p>
                    <a:p>
                      <a:pPr algn="ctr"/>
                      <a:r>
                        <a:rPr lang="pt-BR" sz="1050" b="1" i="0" dirty="0" smtClean="0"/>
                        <a:t>Previdência Social</a:t>
                      </a:r>
                    </a:p>
                    <a:p>
                      <a:pPr algn="ctr"/>
                      <a:r>
                        <a:rPr lang="pt-BR" sz="1050" b="1" i="0" dirty="0" smtClean="0"/>
                        <a:t> R$</a:t>
                      </a:r>
                    </a:p>
                    <a:p>
                      <a:pPr algn="ctr"/>
                      <a:r>
                        <a:rPr lang="pt-BR" sz="1050" b="1" i="0" dirty="0" smtClean="0"/>
                        <a:t> 1.655.145,04</a:t>
                      </a:r>
                      <a:endParaRPr lang="pt-BR" sz="105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1.260.000,00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395.145,04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893597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10</a:t>
                      </a:r>
                    </a:p>
                    <a:p>
                      <a:pPr algn="ctr"/>
                      <a:r>
                        <a:rPr lang="pt-BR" sz="1050" b="1" i="0" dirty="0" smtClean="0"/>
                        <a:t>Saúde</a:t>
                      </a:r>
                    </a:p>
                    <a:p>
                      <a:pPr algn="ctr"/>
                      <a:r>
                        <a:rPr lang="pt-BR" sz="1050" b="1" i="0" dirty="0" smtClean="0"/>
                        <a:t>R$ </a:t>
                      </a:r>
                    </a:p>
                    <a:p>
                      <a:pPr algn="ctr"/>
                      <a:r>
                        <a:rPr lang="pt-BR" sz="1050" b="1" i="0" dirty="0" smtClean="0"/>
                        <a:t>9.899.542,32</a:t>
                      </a:r>
                      <a:endParaRPr lang="pt-BR" sz="105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4.569.663,05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4.850.379,27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101.000,00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378.500,00</a:t>
                      </a:r>
                    </a:p>
                    <a:p>
                      <a:pPr algn="r"/>
                      <a:r>
                        <a:rPr lang="pt-BR" sz="1000" b="1" dirty="0" smtClean="0"/>
                        <a:t>(CIS/AMEOSC)</a:t>
                      </a:r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653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208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886700" cy="504057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Despesas Elemento e Função 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16308"/>
              </p:ext>
            </p:extLst>
          </p:nvPr>
        </p:nvGraphicFramePr>
        <p:xfrm>
          <a:off x="179512" y="836712"/>
          <a:ext cx="8784977" cy="5570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972">
                  <a:extLst>
                    <a:ext uri="{9D8B030D-6E8A-4147-A177-3AD203B41FA5}">
                      <a16:colId xmlns:a16="http://schemas.microsoft.com/office/drawing/2014/main" val="834212548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736981887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441184722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3836644642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3689642974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4478136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1952131841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103109144"/>
                    </a:ext>
                  </a:extLst>
                </a:gridCol>
                <a:gridCol w="969201">
                  <a:extLst>
                    <a:ext uri="{9D8B030D-6E8A-4147-A177-3AD203B41FA5}">
                      <a16:colId xmlns:a16="http://schemas.microsoft.com/office/drawing/2014/main" val="3981866966"/>
                    </a:ext>
                  </a:extLst>
                </a:gridCol>
              </a:tblGrid>
              <a:tr h="1044000">
                <a:tc>
                  <a:txBody>
                    <a:bodyPr/>
                    <a:lstStyle/>
                    <a:p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Pessoal e Encargos Sociais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Juros e Encargos da Dívida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err="1" smtClean="0"/>
                        <a:t>Transf</a:t>
                      </a:r>
                      <a:r>
                        <a:rPr lang="pt-BR" sz="1050" b="1" i="0" dirty="0" smtClean="0"/>
                        <a:t> à Instituições Privadas s/Fins</a:t>
                      </a:r>
                      <a:r>
                        <a:rPr lang="pt-BR" sz="1050" b="1" i="0" baseline="0" dirty="0" smtClean="0"/>
                        <a:t> Lucrativos</a:t>
                      </a:r>
                      <a:endParaRPr lang="pt-BR" sz="1050" b="1" i="0" dirty="0" smtClean="0"/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Outras Despesas Correntes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Investimentos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Amortização da Dívida</a:t>
                      </a:r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Reserva de Contingência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err="1" smtClean="0"/>
                        <a:t>Transf</a:t>
                      </a:r>
                      <a:r>
                        <a:rPr lang="pt-BR" sz="1050" b="1" i="0" dirty="0" smtClean="0"/>
                        <a:t> à</a:t>
                      </a:r>
                      <a:r>
                        <a:rPr lang="pt-BR" sz="1050" b="1" i="0" baseline="0" dirty="0" smtClean="0"/>
                        <a:t> Consórcios Públicos</a:t>
                      </a:r>
                      <a:endParaRPr lang="pt-BR" sz="1050" b="1" i="0" dirty="0" smtClean="0"/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926853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12</a:t>
                      </a:r>
                    </a:p>
                    <a:p>
                      <a:pPr algn="ctr"/>
                      <a:r>
                        <a:rPr lang="pt-BR" sz="1050" b="1" i="0" dirty="0" smtClean="0"/>
                        <a:t>Educação</a:t>
                      </a:r>
                    </a:p>
                    <a:p>
                      <a:pPr algn="ctr"/>
                      <a:r>
                        <a:rPr lang="pt-BR" sz="1050" b="1" i="0" dirty="0" smtClean="0"/>
                        <a:t>R$ </a:t>
                      </a:r>
                    </a:p>
                    <a:p>
                      <a:pPr algn="ctr"/>
                      <a:r>
                        <a:rPr lang="pt-BR" sz="1050" b="1" i="0" dirty="0" smtClean="0"/>
                        <a:t>10.402.675,45</a:t>
                      </a:r>
                      <a:endParaRPr lang="pt-BR" sz="105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5.684.900,00</a:t>
                      </a:r>
                    </a:p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119.000,00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4.017.775,45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  <a:p>
                      <a:pPr algn="r"/>
                      <a:endParaRPr lang="pt-BR" sz="1000" b="1" dirty="0"/>
                    </a:p>
                    <a:p>
                      <a:pPr algn="r"/>
                      <a:r>
                        <a:rPr lang="pt-BR" sz="1000" b="1" dirty="0" smtClean="0"/>
                        <a:t>581.000,00</a:t>
                      </a:r>
                      <a:endParaRPr lang="pt-BR" sz="1000" b="1" dirty="0"/>
                    </a:p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542638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00" b="1" i="0" dirty="0" smtClean="0"/>
                        <a:t>13</a:t>
                      </a:r>
                    </a:p>
                    <a:p>
                      <a:pPr algn="ctr"/>
                      <a:r>
                        <a:rPr lang="pt-BR" sz="1000" b="1" i="0" dirty="0" smtClean="0"/>
                        <a:t>Cultura</a:t>
                      </a:r>
                    </a:p>
                    <a:p>
                      <a:pPr algn="ctr"/>
                      <a:r>
                        <a:rPr lang="pt-BR" sz="1000" b="1" i="0" dirty="0" smtClean="0"/>
                        <a:t>R$ </a:t>
                      </a:r>
                    </a:p>
                    <a:p>
                      <a:pPr algn="ctr"/>
                      <a:r>
                        <a:rPr lang="pt-BR" sz="1000" b="1" i="0" dirty="0" smtClean="0"/>
                        <a:t>393.000,00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28.000,00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56.000,00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258.000,00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51.000,00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417225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15</a:t>
                      </a:r>
                    </a:p>
                    <a:p>
                      <a:pPr algn="ctr"/>
                      <a:r>
                        <a:rPr lang="pt-BR" sz="1050" b="1" i="0" dirty="0" smtClean="0"/>
                        <a:t>Urbanismo</a:t>
                      </a:r>
                    </a:p>
                    <a:p>
                      <a:pPr algn="ctr"/>
                      <a:r>
                        <a:rPr lang="pt-BR" sz="1050" b="1" i="0" dirty="0" smtClean="0"/>
                        <a:t>R$</a:t>
                      </a:r>
                    </a:p>
                    <a:p>
                      <a:pPr algn="ctr"/>
                      <a:r>
                        <a:rPr lang="pt-BR" sz="1050" b="1" i="0" dirty="0" smtClean="0"/>
                        <a:t>2.488.220,00</a:t>
                      </a:r>
                      <a:endParaRPr lang="pt-BR" sz="105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636.000,00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1.424.220,00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358.500,00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69.500,00</a:t>
                      </a:r>
                    </a:p>
                    <a:p>
                      <a:pPr algn="r"/>
                      <a:r>
                        <a:rPr lang="pt-BR" sz="1000" b="1" dirty="0" smtClean="0"/>
                        <a:t>(CONDER)</a:t>
                      </a:r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089241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16</a:t>
                      </a:r>
                    </a:p>
                    <a:p>
                      <a:pPr algn="ctr"/>
                      <a:r>
                        <a:rPr lang="pt-BR" sz="1050" b="1" i="0" dirty="0" smtClean="0"/>
                        <a:t>Habitação</a:t>
                      </a:r>
                    </a:p>
                    <a:p>
                      <a:pPr algn="ctr"/>
                      <a:r>
                        <a:rPr lang="pt-BR" sz="1050" b="1" i="0" dirty="0" smtClean="0"/>
                        <a:t>R$</a:t>
                      </a:r>
                    </a:p>
                    <a:p>
                      <a:pPr algn="ctr"/>
                      <a:r>
                        <a:rPr lang="pt-BR" sz="1050" b="1" i="0" dirty="0" smtClean="0"/>
                        <a:t>25.000,00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25.000,00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047818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17</a:t>
                      </a:r>
                    </a:p>
                    <a:p>
                      <a:pPr algn="ctr"/>
                      <a:r>
                        <a:rPr lang="pt-BR" sz="1050" b="1" i="0" dirty="0" smtClean="0"/>
                        <a:t>Saneamento</a:t>
                      </a:r>
                    </a:p>
                    <a:p>
                      <a:pPr algn="ctr"/>
                      <a:r>
                        <a:rPr lang="pt-BR" sz="1050" b="1" i="0" dirty="0" smtClean="0"/>
                        <a:t>R$</a:t>
                      </a:r>
                    </a:p>
                    <a:p>
                      <a:pPr algn="ctr"/>
                      <a:r>
                        <a:rPr lang="pt-BR" sz="1050" b="1" i="0" dirty="0" smtClean="0"/>
                        <a:t>771.000,00</a:t>
                      </a:r>
                      <a:endParaRPr lang="pt-BR" sz="105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85.000,00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  <a:p>
                      <a:pPr algn="r"/>
                      <a:endParaRPr lang="pt-BR" sz="1000" b="1" dirty="0"/>
                    </a:p>
                    <a:p>
                      <a:pPr algn="r"/>
                      <a:r>
                        <a:rPr lang="pt-BR" sz="1000" b="1" dirty="0" smtClean="0"/>
                        <a:t>647.000,00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39.000,00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893597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18</a:t>
                      </a:r>
                    </a:p>
                    <a:p>
                      <a:pPr algn="ctr"/>
                      <a:r>
                        <a:rPr lang="pt-BR" sz="1050" b="1" i="0" dirty="0" smtClean="0"/>
                        <a:t>Gestão Ambiental</a:t>
                      </a:r>
                    </a:p>
                    <a:p>
                      <a:pPr algn="ctr"/>
                      <a:r>
                        <a:rPr lang="pt-BR" sz="1050" b="1" i="0" dirty="0" smtClean="0"/>
                        <a:t>R$</a:t>
                      </a:r>
                    </a:p>
                    <a:p>
                      <a:pPr algn="ctr"/>
                      <a:r>
                        <a:rPr lang="pt-BR" sz="1050" b="1" i="0" dirty="0" smtClean="0"/>
                        <a:t>492.500,00</a:t>
                      </a:r>
                      <a:endParaRPr lang="pt-BR" sz="105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107.000,00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294.500,00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45.000,00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46.000,00</a:t>
                      </a:r>
                    </a:p>
                    <a:p>
                      <a:pPr algn="r"/>
                      <a:r>
                        <a:rPr lang="pt-BR" sz="1000" b="1" dirty="0" smtClean="0"/>
                        <a:t>(CONDER)</a:t>
                      </a:r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653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281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886700" cy="504057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Despesas Elemento e Função 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247494"/>
              </p:ext>
            </p:extLst>
          </p:nvPr>
        </p:nvGraphicFramePr>
        <p:xfrm>
          <a:off x="179512" y="836712"/>
          <a:ext cx="8784977" cy="5737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972">
                  <a:extLst>
                    <a:ext uri="{9D8B030D-6E8A-4147-A177-3AD203B41FA5}">
                      <a16:colId xmlns:a16="http://schemas.microsoft.com/office/drawing/2014/main" val="834212548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736981887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441184722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3836644642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3689642974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4478136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1952131841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103109144"/>
                    </a:ext>
                  </a:extLst>
                </a:gridCol>
                <a:gridCol w="969201">
                  <a:extLst>
                    <a:ext uri="{9D8B030D-6E8A-4147-A177-3AD203B41FA5}">
                      <a16:colId xmlns:a16="http://schemas.microsoft.com/office/drawing/2014/main" val="3981866966"/>
                    </a:ext>
                  </a:extLst>
                </a:gridCol>
              </a:tblGrid>
              <a:tr h="1044000">
                <a:tc>
                  <a:txBody>
                    <a:bodyPr/>
                    <a:lstStyle/>
                    <a:p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Pessoal e Encargos Sociais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Juros e Encargos da Dívida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err="1" smtClean="0"/>
                        <a:t>Transf</a:t>
                      </a:r>
                      <a:r>
                        <a:rPr lang="pt-BR" sz="1050" b="1" i="0" dirty="0" smtClean="0"/>
                        <a:t> à Instituições Privadas s/Fins</a:t>
                      </a:r>
                      <a:r>
                        <a:rPr lang="pt-BR" sz="1050" b="1" i="0" baseline="0" dirty="0" smtClean="0"/>
                        <a:t> Lucrativos</a:t>
                      </a:r>
                      <a:endParaRPr lang="pt-BR" sz="1050" b="1" i="0" dirty="0" smtClean="0"/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Outras Despesas Correntes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Investimentos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Amortização da Dívida</a:t>
                      </a:r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Reserva de Contingência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err="1" smtClean="0"/>
                        <a:t>Transf</a:t>
                      </a:r>
                      <a:r>
                        <a:rPr lang="pt-BR" sz="1050" b="1" i="0" dirty="0" smtClean="0"/>
                        <a:t> à</a:t>
                      </a:r>
                      <a:r>
                        <a:rPr lang="pt-BR" sz="1050" b="1" i="0" baseline="0" dirty="0" smtClean="0"/>
                        <a:t> Consórcios Públicos</a:t>
                      </a:r>
                      <a:endParaRPr lang="pt-BR" sz="1050" b="1" i="0" dirty="0" smtClean="0"/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926853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20</a:t>
                      </a:r>
                    </a:p>
                    <a:p>
                      <a:pPr algn="ctr"/>
                      <a:r>
                        <a:rPr lang="pt-BR" sz="1050" b="1" i="0" dirty="0" smtClean="0"/>
                        <a:t>Agricultura</a:t>
                      </a:r>
                    </a:p>
                    <a:p>
                      <a:pPr algn="ctr"/>
                      <a:r>
                        <a:rPr lang="pt-BR" sz="1050" b="1" i="0" dirty="0" smtClean="0"/>
                        <a:t>R$</a:t>
                      </a:r>
                      <a:r>
                        <a:rPr lang="pt-BR" sz="1050" b="1" i="0" baseline="0" dirty="0" smtClean="0"/>
                        <a:t> 2.161.000,00</a:t>
                      </a:r>
                      <a:endParaRPr lang="pt-BR" sz="105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535.000,00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1.444.000,00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182.000,00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542638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00" b="1" i="0" dirty="0" smtClean="0"/>
                        <a:t>22</a:t>
                      </a:r>
                    </a:p>
                    <a:p>
                      <a:pPr algn="ctr"/>
                      <a:r>
                        <a:rPr lang="pt-BR" sz="1000" b="1" i="0" dirty="0" smtClean="0"/>
                        <a:t>Indústria</a:t>
                      </a:r>
                    </a:p>
                    <a:p>
                      <a:pPr algn="ctr"/>
                      <a:r>
                        <a:rPr lang="pt-BR" sz="1000" b="1" i="0" dirty="0" smtClean="0"/>
                        <a:t>R$ 231.000,00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150.000,00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75.000,00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  <a:p>
                      <a:pPr algn="r"/>
                      <a:r>
                        <a:rPr lang="pt-BR" sz="1000" b="1" dirty="0" smtClean="0"/>
                        <a:t>6.000,00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417225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23</a:t>
                      </a:r>
                    </a:p>
                    <a:p>
                      <a:pPr algn="ctr"/>
                      <a:r>
                        <a:rPr lang="pt-BR" sz="1050" b="1" i="0" dirty="0" smtClean="0"/>
                        <a:t>Comércio e Serviços</a:t>
                      </a:r>
                    </a:p>
                    <a:p>
                      <a:pPr algn="ctr"/>
                      <a:r>
                        <a:rPr lang="pt-BR" sz="1050" b="1" i="0" dirty="0" smtClean="0"/>
                        <a:t>R$</a:t>
                      </a:r>
                    </a:p>
                    <a:p>
                      <a:pPr algn="ctr"/>
                      <a:r>
                        <a:rPr lang="pt-BR" sz="1050" b="1" i="0" dirty="0" smtClean="0"/>
                        <a:t>129.000,00</a:t>
                      </a:r>
                      <a:endParaRPr lang="pt-BR" sz="105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40.000,00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83.000,00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6.000,00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089241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26</a:t>
                      </a:r>
                    </a:p>
                    <a:p>
                      <a:pPr algn="ctr"/>
                      <a:r>
                        <a:rPr lang="pt-BR" sz="1050" b="1" i="0" dirty="0" smtClean="0"/>
                        <a:t>Transporte</a:t>
                      </a:r>
                    </a:p>
                    <a:p>
                      <a:pPr algn="ctr"/>
                      <a:r>
                        <a:rPr lang="pt-BR" sz="1050" b="1" i="0" dirty="0" smtClean="0"/>
                        <a:t>R$</a:t>
                      </a:r>
                    </a:p>
                    <a:p>
                      <a:pPr algn="ctr"/>
                      <a:r>
                        <a:rPr lang="pt-BR" sz="1050" b="1" i="0" dirty="0" smtClean="0"/>
                        <a:t>3.197.107,59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1.188.000,00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1.821.107,59</a:t>
                      </a:r>
                    </a:p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  <a:p>
                      <a:pPr algn="r"/>
                      <a:endParaRPr lang="pt-BR" sz="1000" b="1" dirty="0"/>
                    </a:p>
                    <a:p>
                      <a:pPr algn="r"/>
                      <a:r>
                        <a:rPr lang="pt-BR" sz="1000" b="1" dirty="0" smtClean="0"/>
                        <a:t>188.000,00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047818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27</a:t>
                      </a:r>
                    </a:p>
                    <a:p>
                      <a:pPr algn="ctr"/>
                      <a:r>
                        <a:rPr lang="pt-BR" sz="1050" b="1" i="0" dirty="0" smtClean="0"/>
                        <a:t>Desporto</a:t>
                      </a:r>
                      <a:r>
                        <a:rPr lang="pt-BR" sz="1050" b="1" i="0" baseline="0" dirty="0" smtClean="0"/>
                        <a:t> e Lazer</a:t>
                      </a:r>
                    </a:p>
                    <a:p>
                      <a:pPr algn="ctr"/>
                      <a:r>
                        <a:rPr lang="pt-BR" sz="1050" b="1" i="0" baseline="0" dirty="0" smtClean="0"/>
                        <a:t>R$</a:t>
                      </a:r>
                    </a:p>
                    <a:p>
                      <a:pPr algn="ctr"/>
                      <a:r>
                        <a:rPr lang="pt-BR" sz="1050" b="1" i="0" dirty="0" smtClean="0"/>
                        <a:t>873.000,00</a:t>
                      </a:r>
                      <a:endParaRPr lang="pt-BR" sz="105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213.000,00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96.000,00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422.000,00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142.000,00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893597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28</a:t>
                      </a:r>
                    </a:p>
                    <a:p>
                      <a:pPr algn="ctr"/>
                      <a:r>
                        <a:rPr lang="pt-BR" sz="1050" b="1" i="0" dirty="0" smtClean="0"/>
                        <a:t>Encargos</a:t>
                      </a:r>
                      <a:r>
                        <a:rPr lang="pt-BR" sz="1050" b="1" i="0" baseline="0" dirty="0" smtClean="0"/>
                        <a:t> Especiais</a:t>
                      </a:r>
                    </a:p>
                    <a:p>
                      <a:pPr algn="ctr"/>
                      <a:r>
                        <a:rPr lang="pt-BR" sz="1050" b="1" i="0" baseline="0" dirty="0" smtClean="0"/>
                        <a:t>R$</a:t>
                      </a:r>
                    </a:p>
                    <a:p>
                      <a:pPr algn="ctr"/>
                      <a:r>
                        <a:rPr lang="pt-BR" sz="1050" b="1" i="0" baseline="0" dirty="0" smtClean="0"/>
                        <a:t>2.325.000,00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845.000,00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905.000,000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  <a:p>
                      <a:pPr algn="r"/>
                      <a:endParaRPr lang="pt-BR" sz="1000" b="1" dirty="0"/>
                    </a:p>
                    <a:p>
                      <a:pPr algn="r"/>
                      <a:r>
                        <a:rPr lang="pt-BR" sz="1000" b="1" dirty="0" smtClean="0"/>
                        <a:t>129.000,00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260.000,00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186.000,00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653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058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886700" cy="504057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Despesas Elemento e Função 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34166"/>
              </p:ext>
            </p:extLst>
          </p:nvPr>
        </p:nvGraphicFramePr>
        <p:xfrm>
          <a:off x="179512" y="836712"/>
          <a:ext cx="8784977" cy="2918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834212548"/>
                    </a:ext>
                  </a:extLst>
                </a:gridCol>
                <a:gridCol w="1017840">
                  <a:extLst>
                    <a:ext uri="{9D8B030D-6E8A-4147-A177-3AD203B41FA5}">
                      <a16:colId xmlns:a16="http://schemas.microsoft.com/office/drawing/2014/main" val="2736981887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441184722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3836644642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3689642974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4478136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1952131841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103109144"/>
                    </a:ext>
                  </a:extLst>
                </a:gridCol>
                <a:gridCol w="969201">
                  <a:extLst>
                    <a:ext uri="{9D8B030D-6E8A-4147-A177-3AD203B41FA5}">
                      <a16:colId xmlns:a16="http://schemas.microsoft.com/office/drawing/2014/main" val="3981866966"/>
                    </a:ext>
                  </a:extLst>
                </a:gridCol>
              </a:tblGrid>
              <a:tr h="1044000">
                <a:tc>
                  <a:txBody>
                    <a:bodyPr/>
                    <a:lstStyle/>
                    <a:p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Pessoal e Encargos Sociais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Juros e Encargos da Dívida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err="1" smtClean="0"/>
                        <a:t>Transf</a:t>
                      </a:r>
                      <a:r>
                        <a:rPr lang="pt-BR" sz="1050" b="1" i="0" dirty="0" smtClean="0"/>
                        <a:t> à Instituições Privadas s/Fins</a:t>
                      </a:r>
                      <a:r>
                        <a:rPr lang="pt-BR" sz="1050" b="1" i="0" baseline="0" dirty="0" smtClean="0"/>
                        <a:t> Lucrativos</a:t>
                      </a:r>
                      <a:endParaRPr lang="pt-BR" sz="1050" b="1" i="0" dirty="0" smtClean="0"/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Outras Despesas Correntes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Investimentos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Amortização da Dívida</a:t>
                      </a:r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Reserva de Contingência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err="1" smtClean="0"/>
                        <a:t>Transf</a:t>
                      </a:r>
                      <a:r>
                        <a:rPr lang="pt-BR" sz="1050" b="1" i="0" dirty="0" smtClean="0"/>
                        <a:t> à</a:t>
                      </a:r>
                      <a:r>
                        <a:rPr lang="pt-BR" sz="1050" b="1" i="0" baseline="0" dirty="0" smtClean="0"/>
                        <a:t> Consórcios Públicos</a:t>
                      </a:r>
                      <a:endParaRPr lang="pt-BR" sz="1050" b="1" i="0" dirty="0" smtClean="0"/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926853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99</a:t>
                      </a:r>
                    </a:p>
                    <a:p>
                      <a:pPr algn="ctr"/>
                      <a:r>
                        <a:rPr lang="pt-BR" sz="1050" b="1" i="0" dirty="0" smtClean="0"/>
                        <a:t>Reserva</a:t>
                      </a:r>
                      <a:r>
                        <a:rPr lang="pt-BR" sz="1050" b="1" i="0" baseline="0" dirty="0" smtClean="0"/>
                        <a:t> de Contingência</a:t>
                      </a:r>
                    </a:p>
                    <a:p>
                      <a:pPr algn="ctr"/>
                      <a:r>
                        <a:rPr lang="pt-BR" sz="1050" b="1" i="0" baseline="0" dirty="0" smtClean="0"/>
                        <a:t>R$</a:t>
                      </a:r>
                    </a:p>
                    <a:p>
                      <a:pPr algn="ctr"/>
                      <a:r>
                        <a:rPr lang="pt-BR" sz="1050" b="1" i="0" baseline="0" dirty="0" smtClean="0"/>
                        <a:t>120.000,00</a:t>
                      </a:r>
                      <a:endParaRPr lang="pt-BR" sz="105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135.000,00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542638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endParaRPr lang="pt-BR" sz="1600" b="1" i="0" dirty="0" smtClean="0"/>
                    </a:p>
                    <a:p>
                      <a:pPr algn="ctr"/>
                      <a:r>
                        <a:rPr lang="pt-BR" sz="1600" b="1" i="0" dirty="0" smtClean="0"/>
                        <a:t>T o t a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50" b="1" dirty="0"/>
                    </a:p>
                    <a:p>
                      <a:pPr algn="r"/>
                      <a:endParaRPr lang="pt-BR" sz="1050" b="1" dirty="0"/>
                    </a:p>
                    <a:p>
                      <a:pPr algn="r"/>
                      <a:r>
                        <a:rPr lang="pt-BR" sz="1050" b="1" dirty="0" smtClean="0"/>
                        <a:t>19.523.563,05</a:t>
                      </a:r>
                      <a:endParaRPr lang="pt-BR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50" b="1" dirty="0" smtClean="0"/>
                    </a:p>
                    <a:p>
                      <a:pPr algn="r"/>
                      <a:endParaRPr lang="pt-BR" sz="1050" b="1" dirty="0" smtClean="0"/>
                    </a:p>
                    <a:p>
                      <a:pPr algn="r"/>
                      <a:r>
                        <a:rPr lang="pt-BR" sz="1050" b="1" dirty="0" smtClean="0"/>
                        <a:t>905.000,00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50" b="1" dirty="0" smtClean="0"/>
                    </a:p>
                    <a:p>
                      <a:pPr algn="r"/>
                      <a:endParaRPr lang="pt-BR" sz="1050" b="1" dirty="0" smtClean="0"/>
                    </a:p>
                    <a:p>
                      <a:pPr algn="r"/>
                      <a:r>
                        <a:rPr lang="pt-BR" sz="1050" b="1" dirty="0" smtClean="0"/>
                        <a:t>461.000,00</a:t>
                      </a:r>
                      <a:endParaRPr lang="pt-BR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50" b="1" dirty="0"/>
                    </a:p>
                    <a:p>
                      <a:pPr algn="r"/>
                      <a:endParaRPr lang="pt-BR" sz="1050" b="1" dirty="0"/>
                    </a:p>
                    <a:p>
                      <a:pPr algn="r"/>
                      <a:r>
                        <a:rPr lang="pt-BR" sz="1050" b="1" dirty="0" smtClean="0"/>
                        <a:t>19.379.966,35</a:t>
                      </a:r>
                      <a:endParaRPr lang="pt-BR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50" b="1" dirty="0" smtClean="0"/>
                    </a:p>
                    <a:p>
                      <a:pPr algn="r"/>
                      <a:endParaRPr lang="pt-BR" sz="1050" b="1" dirty="0" smtClean="0"/>
                    </a:p>
                    <a:p>
                      <a:pPr algn="r"/>
                      <a:r>
                        <a:rPr lang="pt-BR" sz="1050" b="1" dirty="0" smtClean="0"/>
                        <a:t>2.051.150,00</a:t>
                      </a:r>
                      <a:endParaRPr lang="pt-BR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50" b="1" dirty="0" smtClean="0"/>
                    </a:p>
                    <a:p>
                      <a:pPr algn="r"/>
                      <a:endParaRPr lang="pt-BR" sz="1050" b="1" dirty="0" smtClean="0"/>
                    </a:p>
                    <a:p>
                      <a:pPr algn="r"/>
                      <a:r>
                        <a:rPr lang="pt-BR" sz="1050" b="1" dirty="0" smtClean="0"/>
                        <a:t>186.000,00</a:t>
                      </a:r>
                      <a:endParaRPr lang="pt-BR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50" b="1" dirty="0" smtClean="0"/>
                    </a:p>
                    <a:p>
                      <a:pPr algn="r"/>
                      <a:endParaRPr lang="pt-BR" sz="1050" b="1" dirty="0" smtClean="0"/>
                    </a:p>
                    <a:p>
                      <a:pPr algn="r"/>
                      <a:r>
                        <a:rPr lang="pt-BR" sz="1050" b="1" dirty="0" smtClean="0"/>
                        <a:t>135.000,00</a:t>
                      </a:r>
                      <a:endParaRPr lang="pt-BR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50" b="1" dirty="0" smtClean="0"/>
                    </a:p>
                    <a:p>
                      <a:pPr algn="r"/>
                      <a:endParaRPr lang="pt-BR" sz="1050" b="1" dirty="0" smtClean="0"/>
                    </a:p>
                    <a:p>
                      <a:pPr algn="r"/>
                      <a:r>
                        <a:rPr lang="pt-BR" sz="1050" b="1" dirty="0" smtClean="0"/>
                        <a:t>523.900,00</a:t>
                      </a:r>
                      <a:endParaRPr lang="pt-BR" sz="105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417225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endParaRPr lang="pt-BR" sz="1050" b="1" i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Total Geral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43.165.579,40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653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033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1594520" y="186021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PPA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3986434" y="192711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LDO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6403298" y="19351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LOA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790190" y="3166095"/>
            <a:ext cx="53068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AÇÃO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1548926" y="3973153"/>
            <a:ext cx="123652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PLANEJAR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3842079" y="3973153"/>
            <a:ext cx="120554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ORIENTAR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57722" y="3989622"/>
            <a:ext cx="120555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EXECUTAR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790190" y="5445224"/>
            <a:ext cx="5306888" cy="451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/>
              <a:t>POLÍTICAS PÚBLICAS E PROGRAMAS DE GOVERNO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863588" y="541561"/>
            <a:ext cx="7416824" cy="79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chemeClr val="tx1"/>
                </a:solidFill>
              </a:rPr>
              <a:t>INSTRUMENTOS</a:t>
            </a:r>
            <a:r>
              <a:rPr lang="pt-BR" sz="3600" dirty="0" smtClean="0"/>
              <a:t> </a:t>
            </a:r>
            <a:r>
              <a:rPr lang="pt-BR" sz="3600" dirty="0" smtClean="0">
                <a:solidFill>
                  <a:schemeClr val="tx1"/>
                </a:solidFill>
              </a:rPr>
              <a:t>DE PLANEJAMENTO</a:t>
            </a:r>
            <a:endParaRPr lang="pt-BR" sz="3600" dirty="0">
              <a:solidFill>
                <a:schemeClr val="tx1"/>
              </a:solidFill>
            </a:endParaRPr>
          </a:p>
        </p:txBody>
      </p:sp>
      <p:cxnSp>
        <p:nvCxnSpPr>
          <p:cNvPr id="14" name="Conector de Seta Reta 13"/>
          <p:cNvCxnSpPr/>
          <p:nvPr/>
        </p:nvCxnSpPr>
        <p:spPr>
          <a:xfrm>
            <a:off x="1594520" y="1331790"/>
            <a:ext cx="195670" cy="595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4443634" y="1331790"/>
            <a:ext cx="0" cy="528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flipH="1">
            <a:off x="6860497" y="1264892"/>
            <a:ext cx="236581" cy="662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>
            <a:off x="2051720" y="2849575"/>
            <a:ext cx="0" cy="1123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4443634" y="2849575"/>
            <a:ext cx="0" cy="1123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6860497" y="2924944"/>
            <a:ext cx="0" cy="1048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2051720" y="4904022"/>
            <a:ext cx="288032" cy="469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>
            <a:off x="4443634" y="5013176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 flipH="1">
            <a:off x="6516216" y="4904022"/>
            <a:ext cx="344281" cy="469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388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090298"/>
              </p:ext>
            </p:extLst>
          </p:nvPr>
        </p:nvGraphicFramePr>
        <p:xfrm>
          <a:off x="755576" y="692696"/>
          <a:ext cx="7200800" cy="199718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72">
                <a:tc gridSpan="2">
                  <a:txBody>
                    <a:bodyPr/>
                    <a:lstStyle/>
                    <a:p>
                      <a:pPr algn="ctr"/>
                      <a:r>
                        <a:rPr lang="pt-BR" sz="4000" dirty="0" smtClean="0"/>
                        <a:t>ORÇAMENTO</a:t>
                      </a:r>
                      <a:r>
                        <a:rPr lang="pt-BR" sz="4000" baseline="0" dirty="0" smtClean="0"/>
                        <a:t> 2023</a:t>
                      </a:r>
                      <a:endParaRPr lang="pt-BR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RECEITA</a:t>
                      </a:r>
                      <a:r>
                        <a:rPr lang="pt-BR" sz="3200" baseline="0" dirty="0" smtClean="0"/>
                        <a:t> ESTIMADA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3200" dirty="0" smtClean="0"/>
                        <a:t>43.165.579,40</a:t>
                      </a:r>
                      <a:endParaRPr lang="pt-B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DESPESA FIXADA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3200" dirty="0" smtClean="0"/>
                        <a:t>43.165.579,40</a:t>
                      </a:r>
                      <a:endParaRPr lang="pt-B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153228"/>
              </p:ext>
            </p:extLst>
          </p:nvPr>
        </p:nvGraphicFramePr>
        <p:xfrm>
          <a:off x="755576" y="3212976"/>
          <a:ext cx="7200800" cy="199718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72">
                <a:tc gridSpan="2">
                  <a:txBody>
                    <a:bodyPr/>
                    <a:lstStyle/>
                    <a:p>
                      <a:pPr algn="ctr"/>
                      <a:r>
                        <a:rPr lang="pt-BR" sz="4000" dirty="0" smtClean="0"/>
                        <a:t>TRANSFERÊNCIA FINANCEIRA</a:t>
                      </a:r>
                      <a:endParaRPr lang="pt-BR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r"/>
                      <a:r>
                        <a:rPr lang="pt-BR" sz="2500" dirty="0" smtClean="0"/>
                        <a:t>Câmara</a:t>
                      </a:r>
                      <a:r>
                        <a:rPr lang="pt-BR" sz="2500" baseline="0" dirty="0" smtClean="0"/>
                        <a:t> Municipal de Vereadores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3200" dirty="0" smtClean="0"/>
                        <a:t>1.740.000,00</a:t>
                      </a:r>
                      <a:endParaRPr lang="pt-B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r"/>
                      <a:r>
                        <a:rPr lang="pt-BR" sz="2500" dirty="0" smtClean="0"/>
                        <a:t>Fundo Municipal de Saúde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3200" dirty="0" smtClean="0"/>
                        <a:t>7.082.000,00</a:t>
                      </a:r>
                      <a:endParaRPr lang="pt-B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14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242960"/>
              </p:ext>
            </p:extLst>
          </p:nvPr>
        </p:nvGraphicFramePr>
        <p:xfrm>
          <a:off x="827584" y="1412776"/>
          <a:ext cx="7128792" cy="3976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76216">
                <a:tc>
                  <a:txBody>
                    <a:bodyPr/>
                    <a:lstStyle/>
                    <a:p>
                      <a:pPr algn="ctr"/>
                      <a:endParaRPr lang="pt-BR" sz="4800" b="1" dirty="0" smtClean="0"/>
                    </a:p>
                    <a:p>
                      <a:pPr algn="ctr"/>
                      <a:r>
                        <a:rPr lang="pt-BR" sz="4800" b="1" dirty="0" smtClean="0"/>
                        <a:t>Espaço reservado para</a:t>
                      </a:r>
                    </a:p>
                    <a:p>
                      <a:pPr algn="ctr"/>
                      <a:r>
                        <a:rPr lang="pt-BR" sz="4800" b="1" dirty="0" smtClean="0"/>
                        <a:t>sugestões e/ou</a:t>
                      </a:r>
                    </a:p>
                    <a:p>
                      <a:pPr algn="ctr"/>
                      <a:r>
                        <a:rPr lang="pt-BR" sz="4800" b="1" dirty="0" smtClean="0"/>
                        <a:t>questionamentos.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5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 Legal - Obrigatoriedade</a:t>
            </a:r>
            <a:endParaRPr lang="pt-B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23528" y="1988841"/>
            <a:ext cx="856895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 Federal n° 4.320/1964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Constituição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Federal/1988 </a:t>
            </a:r>
            <a:endParaRPr lang="pt-B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Lei Orgânica do Município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Lei de Responsabilidade Fiscal – LRF/2000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Normas do TCE – SC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Normas de Secretaria do Tesouro Nacion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8311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 Orçamentária Anual - LOA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08473" y="2276872"/>
            <a:ext cx="835601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Finalidade: estima a receita e fixa a despesa;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Abrangência: </a:t>
            </a: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Orçamento Fiscal;</a:t>
            </a: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Orçamento da Seguridade Social;</a:t>
            </a: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Orçamento de Investimento.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Vigência: Anual 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293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632848" cy="3384376"/>
          </a:xfrm>
        </p:spPr>
        <p:txBody>
          <a:bodyPr>
            <a:no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Lei de Orçamento Anual é elaborada com base nas diretrizes anteriormente apontadas pelo Plano Plurianual (PPA) e pela Lei de Diretrizes Orçamentárias (LDO), ambos definidos pelo executivo,  sempre discutido através de audiências públicas.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605367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2276872"/>
            <a:ext cx="7992888" cy="1872208"/>
          </a:xfrm>
        </p:spPr>
        <p:txBody>
          <a:bodyPr>
            <a:noAutofit/>
          </a:bodyPr>
          <a:lstStyle/>
          <a:p>
            <a:pPr algn="ctr"/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RECEITAS</a:t>
            </a:r>
            <a:endParaRPr lang="pt-BR" sz="9600" dirty="0"/>
          </a:p>
        </p:txBody>
      </p:sp>
    </p:spTree>
    <p:extLst>
      <p:ext uri="{BB962C8B-B14F-4D97-AF65-F5344CB8AC3E}">
        <p14:creationId xmlns:p14="http://schemas.microsoft.com/office/powerpoint/2010/main" val="1447172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678925"/>
              </p:ext>
            </p:extLst>
          </p:nvPr>
        </p:nvGraphicFramePr>
        <p:xfrm>
          <a:off x="323528" y="188640"/>
          <a:ext cx="8425644" cy="391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1425">
                  <a:extLst>
                    <a:ext uri="{9D8B030D-6E8A-4147-A177-3AD203B41FA5}">
                      <a16:colId xmlns:a16="http://schemas.microsoft.com/office/drawing/2014/main" val="3709301419"/>
                    </a:ext>
                  </a:extLst>
                </a:gridCol>
                <a:gridCol w="3224219">
                  <a:extLst>
                    <a:ext uri="{9D8B030D-6E8A-4147-A177-3AD203B41FA5}">
                      <a16:colId xmlns:a16="http://schemas.microsoft.com/office/drawing/2014/main" val="2201405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</a:t>
                      </a:r>
                      <a:r>
                        <a:rPr lang="pt-BR" baseline="0" dirty="0" smtClean="0"/>
                        <a:t> ESTIMADA – MUNICIPIO DE DESCANSO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2 0 2 3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810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C A T E G O R I 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 (R$)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541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Impostos, Taxas e Contribuição de</a:t>
                      </a:r>
                      <a:r>
                        <a:rPr lang="pt-BR" sz="2000" baseline="0" dirty="0" smtClean="0"/>
                        <a:t> Melhoria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5.556.560,00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959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Contribuição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564.000,00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737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Patrimonial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196.533,00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89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Receita</a:t>
                      </a:r>
                      <a:r>
                        <a:rPr lang="pt-BR" sz="2000" baseline="0" dirty="0" smtClean="0"/>
                        <a:t> de Serviços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277.600,00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960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Transferências Correntes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40.277.270,48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671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Outras Receitas</a:t>
                      </a:r>
                      <a:r>
                        <a:rPr lang="pt-BR" sz="2000" baseline="0" dirty="0" smtClean="0"/>
                        <a:t> Correntes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124.000,00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021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(-) Deduções Receitas Correntes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(6.647.926,40)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548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TOTAL 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40.348.037,08</a:t>
                      </a:r>
                      <a:endParaRPr lang="pt-B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205168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92281"/>
              </p:ext>
            </p:extLst>
          </p:nvPr>
        </p:nvGraphicFramePr>
        <p:xfrm>
          <a:off x="323528" y="4437112"/>
          <a:ext cx="8425644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1425">
                  <a:extLst>
                    <a:ext uri="{9D8B030D-6E8A-4147-A177-3AD203B41FA5}">
                      <a16:colId xmlns:a16="http://schemas.microsoft.com/office/drawing/2014/main" val="65917333"/>
                    </a:ext>
                  </a:extLst>
                </a:gridCol>
                <a:gridCol w="3224219">
                  <a:extLst>
                    <a:ext uri="{9D8B030D-6E8A-4147-A177-3AD203B41FA5}">
                      <a16:colId xmlns:a16="http://schemas.microsoft.com/office/drawing/2014/main" val="17197026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</a:t>
                      </a:r>
                      <a:r>
                        <a:rPr lang="pt-BR" baseline="0" dirty="0" smtClean="0"/>
                        <a:t> ESTIMADA – FUNDO MUNICIPAL DE SAUDE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2 0 2 3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473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C A T E G O R I 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 (R$)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759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Patrimonial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17.615,00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746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Transferências Correntes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2.799.927,32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13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TOTAL 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2.817.542,32</a:t>
                      </a:r>
                      <a:endParaRPr lang="pt-B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75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880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138140"/>
              </p:ext>
            </p:extLst>
          </p:nvPr>
        </p:nvGraphicFramePr>
        <p:xfrm>
          <a:off x="323528" y="1340768"/>
          <a:ext cx="8425644" cy="391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1425">
                  <a:extLst>
                    <a:ext uri="{9D8B030D-6E8A-4147-A177-3AD203B41FA5}">
                      <a16:colId xmlns:a16="http://schemas.microsoft.com/office/drawing/2014/main" val="1195987414"/>
                    </a:ext>
                  </a:extLst>
                </a:gridCol>
                <a:gridCol w="3224219">
                  <a:extLst>
                    <a:ext uri="{9D8B030D-6E8A-4147-A177-3AD203B41FA5}">
                      <a16:colId xmlns:a16="http://schemas.microsoft.com/office/drawing/2014/main" val="36994993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</a:t>
                      </a:r>
                      <a:r>
                        <a:rPr lang="pt-BR" baseline="0" dirty="0" smtClean="0"/>
                        <a:t> ESTIMADA – CONSOLIDADO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2 0 2 3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595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C A T E G O R I 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 (R$)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32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Impostos, Taxas e Contribuição de</a:t>
                      </a:r>
                      <a:r>
                        <a:rPr lang="pt-BR" sz="2000" baseline="0" dirty="0" smtClean="0"/>
                        <a:t> Melhoria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5.556.560,00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456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Contribuição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564.000,00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586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Patrimonial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214.148,00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510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Receita</a:t>
                      </a:r>
                      <a:r>
                        <a:rPr lang="pt-BR" sz="2000" baseline="0" dirty="0" smtClean="0"/>
                        <a:t> de Serviços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277.600,00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349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Transferências Correntes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43.077.197,80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784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Outras Receitas</a:t>
                      </a:r>
                      <a:r>
                        <a:rPr lang="pt-BR" sz="2000" baseline="0" dirty="0" smtClean="0"/>
                        <a:t> Correntes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124.000,00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45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(-) Deduções Receitas Correntes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(6.647.926,40)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612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TOTAL 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43.165.579,40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78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29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 smtClean="0"/>
              <a:t>ESTIMATIVA DOS RECURSOS</a:t>
            </a:r>
            <a:endParaRPr lang="pt-BR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920659"/>
              </p:ext>
            </p:extLst>
          </p:nvPr>
        </p:nvGraphicFramePr>
        <p:xfrm>
          <a:off x="467544" y="1484784"/>
          <a:ext cx="7620000" cy="4104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22925">
                <a:tc>
                  <a:txBody>
                    <a:bodyPr/>
                    <a:lstStyle/>
                    <a:p>
                      <a:pPr algn="ctr"/>
                      <a:endParaRPr lang="pt-BR" sz="2400" b="1" dirty="0" smtClean="0"/>
                    </a:p>
                    <a:p>
                      <a:pPr algn="ctr"/>
                      <a:r>
                        <a:rPr lang="pt-BR" sz="2400" b="1" dirty="0" smtClean="0"/>
                        <a:t>PRÓPRIOS</a:t>
                      </a:r>
                      <a:endParaRPr lang="pt-B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031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Média de arrecadação dos valores de cada receita com projeção </a:t>
                      </a:r>
                      <a:r>
                        <a:rPr lang="pt-BR" sz="2400" u="sng" dirty="0" smtClean="0"/>
                        <a:t>positiva</a:t>
                      </a:r>
                      <a:r>
                        <a:rPr lang="pt-BR" sz="2400" dirty="0" smtClean="0"/>
                        <a:t> de aumento da economia nacional, regional e local.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29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/>
                        <a:t>VINCULADOS</a:t>
                      </a:r>
                      <a:endParaRPr lang="pt-B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291">
                <a:tc>
                  <a:txBody>
                    <a:bodyPr/>
                    <a:lstStyle/>
                    <a:p>
                      <a:pPr algn="just"/>
                      <a:r>
                        <a:rPr lang="pt-BR" sz="2400" dirty="0" smtClean="0"/>
                        <a:t>Valores já arrecadados, estimados com seu % de aumento.</a:t>
                      </a:r>
                      <a:endParaRPr lang="pt-B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07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2713</TotalTime>
  <Words>1170</Words>
  <Application>Microsoft Office PowerPoint</Application>
  <PresentationFormat>Apresentação na tela (4:3)</PresentationFormat>
  <Paragraphs>688</Paragraphs>
  <Slides>21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Office Theme</vt:lpstr>
      <vt:lpstr>MUNICÍPIO DE DESCANSO AUDIÊNCIA PÚBLICA  L O A -  2 0 2 3</vt:lpstr>
      <vt:lpstr>Apresentação do PowerPoint</vt:lpstr>
      <vt:lpstr>Base Legal - Obrigatoriedade</vt:lpstr>
      <vt:lpstr>Lei Orçamentária Anual - LOA</vt:lpstr>
      <vt:lpstr>Apresentação do PowerPoint</vt:lpstr>
      <vt:lpstr>Apresentação do PowerPoint</vt:lpstr>
      <vt:lpstr>Apresentação do PowerPoint</vt:lpstr>
      <vt:lpstr>Apresentação do PowerPoint</vt:lpstr>
      <vt:lpstr>ESTIMATIVA DOS RECURSOS</vt:lpstr>
      <vt:lpstr>RECURSOS</vt:lpstr>
      <vt:lpstr>Apresentação do PowerPoint</vt:lpstr>
      <vt:lpstr>Apresentação do PowerPoint</vt:lpstr>
      <vt:lpstr>Apresentação do PowerPoint</vt:lpstr>
      <vt:lpstr>DESPESAS POR FUNÇÃO DE GOVERNO</vt:lpstr>
      <vt:lpstr>DESPESAS POR FUNÇÃO DE GOVERNO</vt:lpstr>
      <vt:lpstr>Despesas Elemento e Função </vt:lpstr>
      <vt:lpstr>Despesas Elemento e Função </vt:lpstr>
      <vt:lpstr>Despesas Elemento e Função </vt:lpstr>
      <vt:lpstr>Despesas Elemento e Função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LOA 2020</dc:title>
  <dc:creator>Cliente</dc:creator>
  <cp:lastModifiedBy>Cliente</cp:lastModifiedBy>
  <cp:revision>226</cp:revision>
  <cp:lastPrinted>2022-10-21T16:47:59Z</cp:lastPrinted>
  <dcterms:created xsi:type="dcterms:W3CDTF">2019-07-24T12:34:42Z</dcterms:created>
  <dcterms:modified xsi:type="dcterms:W3CDTF">2023-09-20T19:51:44Z</dcterms:modified>
</cp:coreProperties>
</file>