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71" r:id="rId11"/>
    <p:sldId id="272" r:id="rId12"/>
    <p:sldId id="291" r:id="rId13"/>
    <p:sldId id="275" r:id="rId14"/>
    <p:sldId id="277" r:id="rId15"/>
    <p:sldId id="279" r:id="rId16"/>
    <p:sldId id="298" r:id="rId17"/>
    <p:sldId id="290" r:id="rId18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3" autoAdjust="0"/>
    <p:restoredTop sz="94680" autoAdjust="0"/>
  </p:normalViewPr>
  <p:slideViewPr>
    <p:cSldViewPr>
      <p:cViewPr varScale="1">
        <p:scale>
          <a:sx n="69" d="100"/>
          <a:sy n="69" d="100"/>
        </p:scale>
        <p:origin x="1166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82E6-C2AC-4BD2-88E9-E38E8AA0AA66}" type="datetimeFigureOut">
              <a:rPr lang="pt-BR" smtClean="0"/>
              <a:t>30/08/2022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82E6-C2AC-4BD2-88E9-E38E8AA0AA66}" type="datetimeFigureOut">
              <a:rPr lang="pt-BR" smtClean="0"/>
              <a:t>30/08/2022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82E6-C2AC-4BD2-88E9-E38E8AA0AA66}" type="datetimeFigureOut">
              <a:rPr lang="pt-BR" smtClean="0"/>
              <a:t>30/08/2022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82E6-C2AC-4BD2-88E9-E38E8AA0AA66}" type="datetimeFigureOut">
              <a:rPr lang="pt-BR" smtClean="0"/>
              <a:t>30/08/2022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82E6-C2AC-4BD2-88E9-E38E8AA0AA66}" type="datetimeFigureOut">
              <a:rPr lang="pt-BR" smtClean="0"/>
              <a:t>30/08/2022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82E6-C2AC-4BD2-88E9-E38E8AA0AA66}" type="datetimeFigureOut">
              <a:rPr lang="pt-BR" smtClean="0"/>
              <a:t>30/08/2022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82E6-C2AC-4BD2-88E9-E38E8AA0AA66}" type="datetimeFigureOut">
              <a:rPr lang="pt-BR" smtClean="0"/>
              <a:t>30/08/2022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82E6-C2AC-4BD2-88E9-E38E8AA0AA66}" type="datetimeFigureOut">
              <a:rPr lang="pt-BR" smtClean="0"/>
              <a:t>30/08/2022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82E6-C2AC-4BD2-88E9-E38E8AA0AA66}" type="datetimeFigureOut">
              <a:rPr lang="pt-BR" smtClean="0"/>
              <a:t>30/08/2022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82E6-C2AC-4BD2-88E9-E38E8AA0AA66}" type="datetimeFigureOut">
              <a:rPr lang="pt-BR" smtClean="0"/>
              <a:t>30/08/2022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82E6-C2AC-4BD2-88E9-E38E8AA0AA66}" type="datetimeFigureOut">
              <a:rPr lang="pt-BR" smtClean="0"/>
              <a:t>30/08/2022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78E82E6-C2AC-4BD2-88E9-E38E8AA0AA66}" type="datetimeFigureOut">
              <a:rPr lang="pt-BR" smtClean="0"/>
              <a:t>30/08/2022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834064" cy="237626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2132856"/>
            <a:ext cx="7344816" cy="3600400"/>
          </a:xfrm>
        </p:spPr>
        <p:txBody>
          <a:bodyPr>
            <a:normAutofit fontScale="77500" lnSpcReduction="20000"/>
          </a:bodyPr>
          <a:lstStyle/>
          <a:p>
            <a:pPr algn="ctr"/>
            <a:endParaRPr lang="pt-BR" sz="6000" b="1" dirty="0" smtClean="0"/>
          </a:p>
          <a:p>
            <a:pPr algn="ctr"/>
            <a:r>
              <a:rPr lang="pt-BR" sz="6000" b="1" dirty="0" smtClean="0"/>
              <a:t>MUNICÍPIO DE DESCANSO</a:t>
            </a:r>
          </a:p>
          <a:p>
            <a:pPr algn="ctr"/>
            <a:r>
              <a:rPr lang="pt-BR" sz="6000" b="1" dirty="0" smtClean="0"/>
              <a:t>AUDIÊNCIA PÚBLICA </a:t>
            </a:r>
          </a:p>
          <a:p>
            <a:pPr algn="ctr"/>
            <a:r>
              <a:rPr lang="pt-BR" sz="6000" b="1" dirty="0" smtClean="0"/>
              <a:t>L D O -  2 0 2 3	</a:t>
            </a:r>
          </a:p>
          <a:p>
            <a:pPr algn="ctr"/>
            <a:endParaRPr lang="pt-BR" sz="6000" b="1" dirty="0"/>
          </a:p>
        </p:txBody>
      </p:sp>
      <p:pic>
        <p:nvPicPr>
          <p:cNvPr id="4" name="Imagem 3" descr="LOGOMARCAS NO WORD"/>
          <p:cNvPicPr/>
          <p:nvPr/>
        </p:nvPicPr>
        <p:blipFill>
          <a:blip r:embed="rId2"/>
          <a:srcRect l="41876"/>
          <a:stretch>
            <a:fillRect/>
          </a:stretch>
        </p:blipFill>
        <p:spPr bwMode="auto">
          <a:xfrm>
            <a:off x="3563888" y="476672"/>
            <a:ext cx="1882899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11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838029"/>
              </p:ext>
            </p:extLst>
          </p:nvPr>
        </p:nvGraphicFramePr>
        <p:xfrm>
          <a:off x="1115616" y="1484784"/>
          <a:ext cx="7848876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PODER</a:t>
                      </a:r>
                      <a:r>
                        <a:rPr lang="pt-BR" baseline="0" dirty="0" smtClean="0"/>
                        <a:t> EXECUTIVO</a:t>
                      </a:r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SECRETARIA</a:t>
                      </a:r>
                      <a:r>
                        <a:rPr lang="pt-BR" baseline="0" dirty="0" smtClean="0"/>
                        <a:t> MUNICIPAL DE DESENVOLVIMENTO ECONOMICO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r>
                        <a:rPr lang="pt-BR" sz="2000" b="0" dirty="0" smtClean="0"/>
                        <a:t>Promover a melhoria da área industrial, apoiar o desenvolvimento do comércio local, através de suas entidades representativas, realização de feiras e/ou exposições e patrocinar a realização de cursos profissionalizantes para inclusão de jovens e adultos no mercado de trabalho.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pt-BR" sz="2000" b="0" dirty="0" smtClean="0"/>
                        <a:t>Implantar e sinalizar as rotas turísticas do Município, embelezamento, paisagismo e manutenção</a:t>
                      </a:r>
                      <a:r>
                        <a:rPr lang="pt-BR" sz="2000" b="0" baseline="0" dirty="0" smtClean="0"/>
                        <a:t> da gruta, acessos</a:t>
                      </a:r>
                      <a:r>
                        <a:rPr lang="pt-BR" sz="2000" b="0" dirty="0" smtClean="0"/>
                        <a:t> e do Morro do Cristo Redentor.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endParaRPr lang="pt-BR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655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427281"/>
              </p:ext>
            </p:extLst>
          </p:nvPr>
        </p:nvGraphicFramePr>
        <p:xfrm>
          <a:off x="1115616" y="1268760"/>
          <a:ext cx="7848876" cy="442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SECRETARIA</a:t>
                      </a:r>
                      <a:r>
                        <a:rPr lang="pt-BR" baseline="0" dirty="0" smtClean="0"/>
                        <a:t> MUNICIPAL DE EDUCAÇÃO E CULTURA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r>
                        <a:rPr lang="pt-BR" sz="2000" b="0" dirty="0" smtClean="0"/>
                        <a:t>Proporcionar o fornecimento de alimentação de qualidade para todos os alunos do ensino básico municipal, visando a melhoria do aprendizado e o crescimento saudável  do educando.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pt-BR" sz="2000" b="0" dirty="0" smtClean="0"/>
                        <a:t>Garantir acesso ao ensino básico de qualidade, da Creche ao Ensino Médio, valorizar o educador e o educando, ampliar e instrumentalizar unidades educacionais públicas e privadas, bem como, incentivar e apoiar o ensino profissionalizante e universitário.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pt-BR" sz="2000" b="0" dirty="0" smtClean="0"/>
                        <a:t>Construção de</a:t>
                      </a:r>
                      <a:r>
                        <a:rPr lang="pt-BR" sz="2000" b="0" baseline="0" dirty="0" smtClean="0"/>
                        <a:t> quadra coberta destinada aos alunos da rede municipal de ensino.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pt-BR" sz="2000" b="0" baseline="0" dirty="0" smtClean="0"/>
                        <a:t>Apoio ao Ensino Especial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pt-BR" sz="2000" b="0" dirty="0" smtClean="0"/>
                        <a:t>Promover ações e atividades que possam concretizar o resgate e o crescimento cultural, literário e artístico.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pt-BR" sz="2000" b="0" dirty="0" smtClean="0"/>
                        <a:t>Suporte</a:t>
                      </a:r>
                      <a:r>
                        <a:rPr lang="pt-BR" sz="2000" b="0" baseline="0" dirty="0" smtClean="0"/>
                        <a:t> a realização de eventos e feiras</a:t>
                      </a:r>
                      <a:endParaRPr lang="pt-BR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98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109711"/>
              </p:ext>
            </p:extLst>
          </p:nvPr>
        </p:nvGraphicFramePr>
        <p:xfrm>
          <a:off x="1187624" y="1772816"/>
          <a:ext cx="7848876" cy="270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918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SECRETARIA</a:t>
                      </a:r>
                      <a:r>
                        <a:rPr lang="pt-BR" baseline="0" dirty="0" smtClean="0"/>
                        <a:t> MUNICIPAL DE ESPORTES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5153"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r>
                        <a:rPr lang="pt-BR" sz="2000" b="0" dirty="0" smtClean="0"/>
                        <a:t>Incentivar e apoiar a prática e o desenvolvimento do esporte amador em nosso município, visando projetá-lo a nível regional e estadual.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r>
                        <a:rPr lang="pt-BR" sz="2000" b="0" dirty="0" smtClean="0"/>
                        <a:t>Viabilizar a construção de espaço recreativo e pista atlética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r>
                        <a:rPr lang="pt-BR" sz="2000" b="0" dirty="0" smtClean="0"/>
                        <a:t>Manutenção, Reforma e Ampliação do Complexo Esportivo Municipal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r>
                        <a:rPr lang="pt-BR" sz="2000" b="0" dirty="0" smtClean="0"/>
                        <a:t>Suporte ao desenvolvimento das atividades</a:t>
                      </a:r>
                      <a:r>
                        <a:rPr lang="pt-BR" sz="2000" b="0" baseline="0" dirty="0" smtClean="0"/>
                        <a:t> esportivas e de lazer no Município</a:t>
                      </a:r>
                      <a:endParaRPr lang="pt-BR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3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696415"/>
              </p:ext>
            </p:extLst>
          </p:nvPr>
        </p:nvGraphicFramePr>
        <p:xfrm>
          <a:off x="1187624" y="620688"/>
          <a:ext cx="7848876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SECRETARIA</a:t>
                      </a:r>
                      <a:r>
                        <a:rPr lang="pt-BR" baseline="0" dirty="0" smtClean="0"/>
                        <a:t> MUNICIPAL DE  TRANSPORTES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r>
                        <a:rPr lang="pt-BR" sz="2000" b="0" dirty="0" smtClean="0"/>
                        <a:t>Melhorar e ampliar o sistema viário visando proporcionar aos usuários das rodovias municipais condições seguras de trafegabilidade e garantir a</a:t>
                      </a:r>
                      <a:r>
                        <a:rPr lang="pt-BR" sz="2000" b="0" baseline="0" dirty="0" smtClean="0"/>
                        <a:t> agilidade no</a:t>
                      </a:r>
                      <a:r>
                        <a:rPr lang="pt-BR" sz="2000" b="0" dirty="0" smtClean="0"/>
                        <a:t> escoamento da produção.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r>
                        <a:rPr lang="pt-BR" sz="2000" b="0" dirty="0" smtClean="0"/>
                        <a:t>Construção</a:t>
                      </a:r>
                      <a:r>
                        <a:rPr lang="pt-BR" sz="2000" b="0" baseline="0" dirty="0" smtClean="0"/>
                        <a:t> e manutenção de pontes e pontilhões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r>
                        <a:rPr lang="pt-BR" sz="2000" b="0" baseline="0" dirty="0" smtClean="0"/>
                        <a:t>Pavimentação de vias no Interior do Município</a:t>
                      </a:r>
                      <a:endParaRPr lang="pt-BR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301390"/>
              </p:ext>
            </p:extLst>
          </p:nvPr>
        </p:nvGraphicFramePr>
        <p:xfrm>
          <a:off x="1187624" y="3573016"/>
          <a:ext cx="7848876" cy="2039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6">
                  <a:extLst>
                    <a:ext uri="{9D8B030D-6E8A-4147-A177-3AD203B41FA5}">
                      <a16:colId xmlns:a16="http://schemas.microsoft.com/office/drawing/2014/main" val="3246436065"/>
                    </a:ext>
                  </a:extLst>
                </a:gridCol>
              </a:tblGrid>
              <a:tr h="4240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SECRETARIA</a:t>
                      </a:r>
                      <a:r>
                        <a:rPr lang="pt-BR" baseline="0" dirty="0" smtClean="0"/>
                        <a:t> MUNICIPAL DE OBRAS E SERVIÇOS URBANOS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128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r>
                        <a:rPr lang="pt-BR" sz="2000" b="0" dirty="0" smtClean="0"/>
                        <a:t>Melhorar e ampliar a infraestrutura, paisagismo e saneamento básico urbano, assegurando trafego seguro de veículo e pedestres e mais tranquilidade aos cidadãos usuários dos serviços públicos.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r>
                        <a:rPr lang="pt-BR" sz="2000" b="0" dirty="0" smtClean="0"/>
                        <a:t>Promover a melhoria no</a:t>
                      </a:r>
                      <a:r>
                        <a:rPr lang="pt-BR" sz="2000" b="0" baseline="0" dirty="0" smtClean="0"/>
                        <a:t> Sistema de Iluminação Pública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r>
                        <a:rPr lang="pt-BR" sz="2000" b="0" baseline="0" dirty="0" smtClean="0"/>
                        <a:t>Implantação de Praça no Distrito de Itajubá</a:t>
                      </a:r>
                      <a:endParaRPr lang="pt-BR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640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38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311753"/>
              </p:ext>
            </p:extLst>
          </p:nvPr>
        </p:nvGraphicFramePr>
        <p:xfrm>
          <a:off x="1187624" y="1124744"/>
          <a:ext cx="7848876" cy="4134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603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SECRETARIA</a:t>
                      </a:r>
                      <a:r>
                        <a:rPr lang="pt-BR" baseline="0" dirty="0" smtClean="0"/>
                        <a:t> MUNICIPAL DE AGRICULTURA E MEIO AMBIENTE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9292"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r>
                        <a:rPr lang="pt-BR" sz="2000" b="0" dirty="0" smtClean="0"/>
                        <a:t>Promover o desenvolvimento e o crescimento de uma agricultura forte e sustentável, proporcionando qualidade de vida, geração de trabalho e renda no meio rural, incentivando a produção orgânica e agroecológica.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pt-BR" sz="2000" b="0" dirty="0" smtClean="0"/>
                        <a:t>Desenvolver atividades agropecuárias de forma economicamente viável e ambientalmente corretas, incrementando a cadeia produtiva, o aumento da produtividade e promover a saúde animal de forma preventiva dos rebanhos do município.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r>
                        <a:rPr lang="pt-BR" sz="2000" b="0" baseline="0" dirty="0" smtClean="0"/>
                        <a:t>Incremento ao Programa de Melhoramento Genético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r>
                        <a:rPr lang="pt-BR" sz="2000" b="0" baseline="0" dirty="0" smtClean="0"/>
                        <a:t>Subsídio de horas/máquinas para melhoria em propriedades rurais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r>
                        <a:rPr lang="pt-BR" sz="2000" b="0" baseline="0" dirty="0" smtClean="0"/>
                        <a:t>Aquisição de sementes e insumos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r>
                        <a:rPr lang="pt-BR" sz="2000" b="0" baseline="0" dirty="0" smtClean="0"/>
                        <a:t>Gerenciamento de Recursos Hídricos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792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100772"/>
              </p:ext>
            </p:extLst>
          </p:nvPr>
        </p:nvGraphicFramePr>
        <p:xfrm>
          <a:off x="1115616" y="404664"/>
          <a:ext cx="7848876" cy="5826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3448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 smtClean="0"/>
                        <a:t>SECRETARIA MUNICIPAL DE ASSISTÊNCIA SOCIAL</a:t>
                      </a:r>
                      <a:endParaRPr lang="pt-B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r>
                        <a:rPr lang="pt-BR" b="0" dirty="0" smtClean="0"/>
                        <a:t>Gerir os serviços, programas, projetos e benefícios da política municipal de assistência social. 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pt-BR" b="0" dirty="0" smtClean="0"/>
                        <a:t>Suporte, amparo e assistência aos portadores de necessidades especiais.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pt-BR" b="0" dirty="0" smtClean="0"/>
                        <a:t>Apoiar, orientar e acompanhar as famílias com um ou mais de seus membros em situação de ameaça ou violação de seus direitos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pt-BR" b="0" dirty="0" smtClean="0"/>
                        <a:t>Desenvolver o trabalho social com famílias em situação de vulnerabilidade social e fortalecer a função protetiva da família, contribuindo na melhoria de sua qualidade de vida, prevenindo a ruptura dos vínculos familiares e comunitários.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pt-BR" b="0" dirty="0" smtClean="0"/>
                        <a:t>Concessão</a:t>
                      </a:r>
                      <a:r>
                        <a:rPr lang="pt-BR" b="0" baseline="0" dirty="0" smtClean="0"/>
                        <a:t> de benefícios eventuais (auxílio funeral, cestas básicas, hospedagens...)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kumimoji="0" lang="pt-BR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Proporcionar e garantir acolhimento em diferentes tipos de equipamentos, destinados à famílias e/ou indivíduos com vínculos familiares rompidos e fragilizados, a fim de garantir proteção integral ( Abrigos )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kumimoji="0" lang="pt-BR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Incrementar o Fundo Rotativo Habitacional, visando minimizar o déficit habitacional, contribuindo para melhoria da qualidade de vida da população.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endParaRPr lang="pt-BR" b="0" dirty="0" smtClean="0"/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endParaRPr lang="pt-BR" b="0" dirty="0" smtClean="0"/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18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464746"/>
              </p:ext>
            </p:extLst>
          </p:nvPr>
        </p:nvGraphicFramePr>
        <p:xfrm>
          <a:off x="1027356" y="620688"/>
          <a:ext cx="7848876" cy="2443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344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ENCARGOS</a:t>
                      </a:r>
                      <a:r>
                        <a:rPr lang="pt-BR" baseline="0" dirty="0" smtClean="0"/>
                        <a:t> GERAIS DO MUNICÍPIO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r>
                        <a:rPr lang="pt-BR" sz="2000" b="0" dirty="0" smtClean="0"/>
                        <a:t>Desenvolvimento de atividades de segurança através de ações conveniadas que garantam e preservem a ordem pública e a defesa da população</a:t>
                      </a:r>
                      <a:r>
                        <a:rPr lang="pt-BR" sz="2000" b="0" baseline="0" dirty="0" smtClean="0"/>
                        <a:t> ( Convênio Trânsito, Corpo de Bombeiros e Defesa Civil )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kumimoji="0" lang="pt-B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Viabilizar a contribuição para a seguridade social e ao PASEP dos Servidores Públicos e Agentes Políticos Municipais.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endParaRPr kumimoji="0" lang="pt-BR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566886"/>
                  </a:ext>
                </a:extLst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759909"/>
              </p:ext>
            </p:extLst>
          </p:nvPr>
        </p:nvGraphicFramePr>
        <p:xfrm>
          <a:off x="1043608" y="3429000"/>
          <a:ext cx="7848876" cy="2579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6">
                  <a:extLst>
                    <a:ext uri="{9D8B030D-6E8A-4147-A177-3AD203B41FA5}">
                      <a16:colId xmlns:a16="http://schemas.microsoft.com/office/drawing/2014/main" val="2089070988"/>
                    </a:ext>
                  </a:extLst>
                </a:gridCol>
              </a:tblGrid>
              <a:tr h="568072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FUNDO</a:t>
                      </a:r>
                      <a:r>
                        <a:rPr lang="pt-BR" baseline="0" dirty="0" smtClean="0"/>
                        <a:t> MUNICIPAL DE SAUDE - FMS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190512"/>
                  </a:ext>
                </a:extLst>
              </a:tr>
              <a:tr h="382656"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r>
                        <a:rPr lang="pt-BR" b="0" dirty="0" smtClean="0"/>
                        <a:t>Implementar e garantir a melhoria de qualidade de atenção básica da população, fortalecer a inspeção e fiscalização sanitária, o controle e erradicação de doenças transmissíveis, incrementar e ou instituir programas de prevenção à saúde.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pt-BR" b="0" dirty="0" smtClean="0"/>
                        <a:t>Diagnosticar, prevenir e tratar distúrbios nutricionais e doenças relacionadas à alimentação e nutrição às pessoas portadoras dessas necessidades.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565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41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210645"/>
              </p:ext>
            </p:extLst>
          </p:nvPr>
        </p:nvGraphicFramePr>
        <p:xfrm>
          <a:off x="1475656" y="980728"/>
          <a:ext cx="7320136" cy="1915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1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9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TOTAL POR ENTIDADES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CAMARA DE VEREADORES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1.740.000,00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MUNICÍPIO DE DESCANSO - PREFEITURA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31.536.037,08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FUNDO MUNICIPAL DE SAÚDE – FMS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9.889.542,32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</a:t>
                      </a:r>
                      <a:r>
                        <a:rPr lang="pt-BR" b="1" baseline="0" dirty="0" smtClean="0"/>
                        <a:t> O T A 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43.165.579,40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Retângulo 1"/>
          <p:cNvSpPr/>
          <p:nvPr/>
        </p:nvSpPr>
        <p:spPr>
          <a:xfrm>
            <a:off x="3131840" y="3861048"/>
            <a:ext cx="4104456" cy="2103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/>
              <a:t>Obrigado pela atenção!</a:t>
            </a:r>
          </a:p>
          <a:p>
            <a:pPr algn="ctr"/>
            <a:endParaRPr lang="pt-BR" dirty="0"/>
          </a:p>
          <a:p>
            <a:pPr algn="ctr"/>
            <a:r>
              <a:rPr lang="pt-BR" dirty="0" err="1"/>
              <a:t>Sadi</a:t>
            </a:r>
            <a:r>
              <a:rPr lang="pt-BR" dirty="0"/>
              <a:t> Inácio </a:t>
            </a:r>
            <a:r>
              <a:rPr lang="pt-BR" dirty="0" err="1"/>
              <a:t>Bonamigo</a:t>
            </a:r>
            <a:endParaRPr lang="pt-BR" dirty="0"/>
          </a:p>
          <a:p>
            <a:pPr algn="ctr"/>
            <a:r>
              <a:rPr lang="pt-BR" dirty="0"/>
              <a:t>Prefeito Municipal</a:t>
            </a:r>
          </a:p>
          <a:p>
            <a:pPr algn="ctr"/>
            <a:endParaRPr lang="pt-BR" dirty="0"/>
          </a:p>
          <a:p>
            <a:pPr algn="ctr"/>
            <a:r>
              <a:rPr lang="pt-BR" dirty="0" err="1"/>
              <a:t>Ivanei</a:t>
            </a:r>
            <a:r>
              <a:rPr lang="pt-BR" dirty="0"/>
              <a:t> </a:t>
            </a:r>
            <a:r>
              <a:rPr lang="pt-BR" dirty="0" err="1"/>
              <a:t>Brugnerotto</a:t>
            </a:r>
            <a:endParaRPr lang="pt-BR" dirty="0"/>
          </a:p>
          <a:p>
            <a:pPr algn="ctr"/>
            <a:r>
              <a:rPr lang="pt-BR" dirty="0"/>
              <a:t>Vice-Prefeito Municipal</a:t>
            </a:r>
          </a:p>
        </p:txBody>
      </p:sp>
    </p:spTree>
    <p:extLst>
      <p:ext uri="{BB962C8B-B14F-4D97-AF65-F5344CB8AC3E}">
        <p14:creationId xmlns:p14="http://schemas.microsoft.com/office/powerpoint/2010/main" val="326352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187624" y="620688"/>
            <a:ext cx="7200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PPA – Plano Plurianua</a:t>
            </a:r>
            <a:r>
              <a:rPr lang="pt-BR" sz="2400" dirty="0"/>
              <a:t>l </a:t>
            </a:r>
            <a:endParaRPr lang="pt-BR" sz="2400" dirty="0" smtClean="0"/>
          </a:p>
          <a:p>
            <a:pPr algn="ctr"/>
            <a:endParaRPr lang="pt-BR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/>
              <a:t>Conjunto </a:t>
            </a:r>
            <a:r>
              <a:rPr lang="pt-BR" sz="2400" dirty="0"/>
              <a:t>de programas (e ações) para 4 anos, com objetivos e </a:t>
            </a:r>
            <a:r>
              <a:rPr lang="pt-BR" sz="2400" dirty="0" smtClean="0"/>
              <a:t>metas </a:t>
            </a:r>
            <a:r>
              <a:rPr lang="pt-BR" sz="2400" dirty="0"/>
              <a:t>a serem alcançadas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/>
              <a:t>PPA em vigência é o 2022 - 2025</a:t>
            </a:r>
          </a:p>
          <a:p>
            <a:endParaRPr lang="pt-BR" sz="2400" dirty="0"/>
          </a:p>
          <a:p>
            <a:pPr algn="ctr"/>
            <a:r>
              <a:rPr lang="pt-BR" sz="2400" b="1" dirty="0" smtClean="0"/>
              <a:t> LDO – Lei de Diretrizes Orçamentárias </a:t>
            </a:r>
          </a:p>
          <a:p>
            <a:pPr algn="ctr"/>
            <a:endParaRPr lang="pt-BR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/>
              <a:t>Planejamento </a:t>
            </a:r>
            <a:r>
              <a:rPr lang="pt-BR" sz="2400" dirty="0"/>
              <a:t>fiscal (metas e riscos</a:t>
            </a:r>
            <a:r>
              <a:rPr lang="pt-BR" sz="2400" dirty="0" smtClean="0"/>
              <a:t>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/>
              <a:t>Priorização </a:t>
            </a:r>
            <a:r>
              <a:rPr lang="pt-BR" sz="2400" dirty="0"/>
              <a:t>dos programas e ações </a:t>
            </a:r>
            <a:endParaRPr lang="pt-BR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/>
              <a:t>Orientação </a:t>
            </a:r>
            <a:r>
              <a:rPr lang="pt-BR" sz="2400" dirty="0"/>
              <a:t>da elaboração da LOA </a:t>
            </a:r>
          </a:p>
          <a:p>
            <a:endParaRPr lang="pt-BR" sz="2400" dirty="0" smtClean="0"/>
          </a:p>
          <a:p>
            <a:pPr algn="ctr"/>
            <a:r>
              <a:rPr lang="pt-BR" sz="2400" b="1" dirty="0" smtClean="0"/>
              <a:t>LOA - </a:t>
            </a:r>
            <a:r>
              <a:rPr lang="pt-BR" sz="2400" b="1" dirty="0"/>
              <a:t>Lei de Orçamento Anual </a:t>
            </a:r>
            <a:endParaRPr lang="pt-BR" sz="2400" b="1" dirty="0" smtClean="0"/>
          </a:p>
          <a:p>
            <a:pPr algn="ctr"/>
            <a:endParaRPr lang="pt-BR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/>
              <a:t>Alocação </a:t>
            </a:r>
            <a:r>
              <a:rPr lang="pt-BR" sz="2400" dirty="0"/>
              <a:t>de recursos para a execução do planejamento durante o exercício</a:t>
            </a:r>
          </a:p>
        </p:txBody>
      </p:sp>
    </p:spTree>
    <p:extLst>
      <p:ext uri="{BB962C8B-B14F-4D97-AF65-F5344CB8AC3E}">
        <p14:creationId xmlns:p14="http://schemas.microsoft.com/office/powerpoint/2010/main" val="186591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118738" y="404664"/>
            <a:ext cx="777374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O QUE DEVE CONTER A LDO?</a:t>
            </a:r>
          </a:p>
          <a:p>
            <a:r>
              <a:rPr lang="pt-BR" sz="2400" b="1" dirty="0"/>
              <a:t> </a:t>
            </a:r>
          </a:p>
          <a:p>
            <a:pPr algn="ctr"/>
            <a:endParaRPr lang="pt-BR" sz="2400" b="1" dirty="0" smtClean="0"/>
          </a:p>
          <a:p>
            <a:pPr algn="ctr"/>
            <a:r>
              <a:rPr lang="pt-BR" sz="2400" b="1" dirty="0" smtClean="0"/>
              <a:t>Constituição </a:t>
            </a:r>
            <a:r>
              <a:rPr lang="pt-BR" sz="2400" b="1" dirty="0"/>
              <a:t>Federal, Art. 165, § </a:t>
            </a:r>
            <a:r>
              <a:rPr lang="pt-BR" sz="2400" b="1" dirty="0" smtClean="0"/>
              <a:t>2º</a:t>
            </a:r>
          </a:p>
          <a:p>
            <a:pPr algn="ctr"/>
            <a:endParaRPr lang="pt-BR" sz="2400" b="1" dirty="0"/>
          </a:p>
          <a:p>
            <a:r>
              <a:rPr lang="pt-BR" sz="2400" dirty="0"/>
              <a:t>• As metas e prioridades da Administração Pública;</a:t>
            </a:r>
          </a:p>
          <a:p>
            <a:r>
              <a:rPr lang="pt-BR" sz="2400" dirty="0" smtClean="0"/>
              <a:t>• Orientações </a:t>
            </a:r>
            <a:r>
              <a:rPr lang="pt-BR" sz="2400" dirty="0"/>
              <a:t>para a elaboração da </a:t>
            </a:r>
            <a:r>
              <a:rPr lang="pt-BR" sz="2400" dirty="0" smtClean="0"/>
              <a:t>LOA;</a:t>
            </a:r>
            <a:endParaRPr lang="pt-BR" sz="2400" dirty="0"/>
          </a:p>
          <a:p>
            <a:r>
              <a:rPr lang="pt-BR" sz="2400" dirty="0"/>
              <a:t>• Alterações na Legislação Tributária;</a:t>
            </a:r>
          </a:p>
          <a:p>
            <a:endParaRPr lang="pt-BR" sz="2400" dirty="0"/>
          </a:p>
          <a:p>
            <a:r>
              <a:rPr lang="pt-BR" sz="2400" b="1" dirty="0"/>
              <a:t> </a:t>
            </a:r>
          </a:p>
          <a:p>
            <a:pPr algn="ctr"/>
            <a:r>
              <a:rPr lang="pt-BR" sz="2400" b="1" dirty="0"/>
              <a:t>Constituição Federal, Art. </a:t>
            </a:r>
            <a:r>
              <a:rPr lang="pt-BR" sz="2400" b="1" dirty="0" smtClean="0"/>
              <a:t>169</a:t>
            </a:r>
          </a:p>
          <a:p>
            <a:pPr algn="ctr"/>
            <a:endParaRPr lang="pt-B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Concessão </a:t>
            </a:r>
            <a:r>
              <a:rPr lang="pt-BR" sz="2400" dirty="0"/>
              <a:t>de vantagem, aumento de </a:t>
            </a:r>
            <a:r>
              <a:rPr lang="pt-BR" sz="2400" dirty="0" smtClean="0"/>
              <a:t>remuneração, a criação </a:t>
            </a:r>
            <a:r>
              <a:rPr lang="pt-BR" sz="2400" dirty="0"/>
              <a:t>de cargos, a admissão de pessoal, </a:t>
            </a:r>
            <a:r>
              <a:rPr lang="pt-BR" sz="2400" dirty="0" smtClean="0"/>
              <a:t>e alteração de carreiras</a:t>
            </a:r>
            <a:r>
              <a:rPr lang="pt-B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80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115616" y="404664"/>
            <a:ext cx="7704856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2800" b="1" dirty="0" smtClean="0"/>
          </a:p>
          <a:p>
            <a:pPr algn="ctr"/>
            <a:r>
              <a:rPr lang="pt-BR" sz="2800" b="1" dirty="0" smtClean="0"/>
              <a:t>RELAÇÃO </a:t>
            </a:r>
            <a:r>
              <a:rPr lang="pt-BR" sz="2800" b="1" dirty="0"/>
              <a:t>DA LDO COM A LRF</a:t>
            </a:r>
            <a:endParaRPr lang="pt-BR" sz="2800" dirty="0"/>
          </a:p>
          <a:p>
            <a:r>
              <a:rPr lang="pt-BR" sz="2500" dirty="0"/>
              <a:t>Lei Complementar nº 101, de 04/05/2000, Art. 4º,</a:t>
            </a:r>
          </a:p>
          <a:p>
            <a:r>
              <a:rPr lang="pt-BR" sz="2800" dirty="0"/>
              <a:t> </a:t>
            </a:r>
            <a:endParaRPr lang="pt-BR" sz="2800" dirty="0" smtClean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equilíbrio </a:t>
            </a:r>
            <a:r>
              <a:rPr lang="pt-BR" sz="2800" dirty="0"/>
              <a:t>entre receitas e despesas;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700" dirty="0" smtClean="0"/>
              <a:t>critérios </a:t>
            </a:r>
            <a:r>
              <a:rPr lang="pt-BR" sz="2700" dirty="0"/>
              <a:t>e formas de limitação </a:t>
            </a:r>
            <a:r>
              <a:rPr lang="pt-BR" sz="2700" dirty="0" smtClean="0"/>
              <a:t>de empenho;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normas </a:t>
            </a:r>
            <a:r>
              <a:rPr lang="pt-BR" sz="2800" dirty="0"/>
              <a:t>relativas ao controle de custos e </a:t>
            </a:r>
            <a:r>
              <a:rPr lang="pt-BR" sz="2800" dirty="0" smtClean="0"/>
              <a:t>à avaliação de </a:t>
            </a:r>
            <a:r>
              <a:rPr lang="pt-BR" sz="2800" dirty="0"/>
              <a:t>resultados;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demais </a:t>
            </a:r>
            <a:r>
              <a:rPr lang="pt-BR" sz="2800" dirty="0"/>
              <a:t>condições e exigências </a:t>
            </a:r>
            <a:r>
              <a:rPr lang="pt-BR" sz="2800" dirty="0" smtClean="0"/>
              <a:t>para transferências de recursos </a:t>
            </a:r>
            <a:r>
              <a:rPr lang="pt-BR" sz="2800" dirty="0"/>
              <a:t>a entidades públicas e privadas.</a:t>
            </a:r>
          </a:p>
        </p:txBody>
      </p:sp>
    </p:spTree>
    <p:extLst>
      <p:ext uri="{BB962C8B-B14F-4D97-AF65-F5344CB8AC3E}">
        <p14:creationId xmlns:p14="http://schemas.microsoft.com/office/powerpoint/2010/main" val="344593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115616" y="476672"/>
            <a:ext cx="7704856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300" b="1" dirty="0"/>
              <a:t>RELAÇÃO DA LDO COM A LRF</a:t>
            </a:r>
            <a:endParaRPr lang="pt-BR" sz="2300" dirty="0"/>
          </a:p>
          <a:p>
            <a:r>
              <a:rPr lang="pt-BR" sz="2300" b="1" dirty="0"/>
              <a:t> </a:t>
            </a:r>
            <a:endParaRPr lang="pt-BR" sz="2300" dirty="0"/>
          </a:p>
          <a:p>
            <a:pPr algn="ctr"/>
            <a:r>
              <a:rPr lang="pt-BR" sz="2300" b="1" dirty="0"/>
              <a:t>ANEXO DE METAS FISCAIS:</a:t>
            </a:r>
            <a:endParaRPr lang="pt-BR" sz="2300" dirty="0"/>
          </a:p>
          <a:p>
            <a:r>
              <a:rPr lang="pt-BR" sz="2300" b="1" dirty="0"/>
              <a:t> </a:t>
            </a:r>
            <a:endParaRPr lang="pt-BR" sz="2300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sz="2300" dirty="0"/>
              <a:t>As metas fiscais anuais, em valores correntes </a:t>
            </a:r>
            <a:r>
              <a:rPr lang="pt-BR" sz="2300" dirty="0" smtClean="0"/>
              <a:t>e constantes</a:t>
            </a:r>
            <a:r>
              <a:rPr lang="pt-BR" sz="2300" dirty="0"/>
              <a:t>, relativas a receitas, despesas, </a:t>
            </a:r>
            <a:r>
              <a:rPr lang="pt-BR" sz="2300" dirty="0" smtClean="0"/>
              <a:t>resultados primário </a:t>
            </a:r>
            <a:r>
              <a:rPr lang="pt-BR" sz="2300" dirty="0"/>
              <a:t>e nominal, e do montante da dívida pública, </a:t>
            </a:r>
            <a:r>
              <a:rPr lang="pt-BR" sz="2300" dirty="0" smtClean="0"/>
              <a:t>para o </a:t>
            </a:r>
            <a:r>
              <a:rPr lang="pt-BR" sz="2300" dirty="0"/>
              <a:t>exercício a que se referirem e para os dois </a:t>
            </a:r>
            <a:r>
              <a:rPr lang="pt-BR" sz="2300" dirty="0" smtClean="0"/>
              <a:t>seguintes, sendo</a:t>
            </a:r>
            <a:r>
              <a:rPr lang="pt-BR" sz="2300" dirty="0"/>
              <a:t>, na prática, metas </a:t>
            </a:r>
            <a:r>
              <a:rPr lang="pt-BR" sz="2300" dirty="0" smtClean="0"/>
              <a:t>bimestrais.</a:t>
            </a:r>
            <a:endParaRPr lang="pt-BR" sz="2300" dirty="0"/>
          </a:p>
          <a:p>
            <a:r>
              <a:rPr lang="pt-BR" sz="2300" b="1" dirty="0"/>
              <a:t> </a:t>
            </a:r>
            <a:endParaRPr lang="pt-BR" sz="2300" dirty="0"/>
          </a:p>
          <a:p>
            <a:pPr algn="ctr"/>
            <a:r>
              <a:rPr lang="pt-BR" sz="2300" b="1" dirty="0"/>
              <a:t>ANEXO DE RISCOS </a:t>
            </a:r>
            <a:r>
              <a:rPr lang="pt-BR" sz="2300" b="1" dirty="0" smtClean="0"/>
              <a:t>FISCAIS: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endParaRPr lang="pt-BR" sz="23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300" dirty="0" smtClean="0"/>
              <a:t>Avaliação </a:t>
            </a:r>
            <a:r>
              <a:rPr lang="pt-BR" sz="2300" dirty="0"/>
              <a:t>de passivos contingentes e de outros </a:t>
            </a:r>
            <a:r>
              <a:rPr lang="pt-BR" sz="2300" dirty="0" smtClean="0"/>
              <a:t>riscos fiscais </a:t>
            </a:r>
            <a:r>
              <a:rPr lang="pt-BR" sz="2300" dirty="0"/>
              <a:t>capazes de afetar as contas públicas, informando as </a:t>
            </a:r>
            <a:r>
              <a:rPr lang="pt-BR" sz="2300" dirty="0" smtClean="0"/>
              <a:t>providências </a:t>
            </a:r>
            <a:r>
              <a:rPr lang="pt-BR" sz="2300" dirty="0"/>
              <a:t>a serem tomadas, caso se </a:t>
            </a:r>
            <a:r>
              <a:rPr lang="pt-BR" sz="2300" dirty="0" smtClean="0"/>
              <a:t>concretizem.</a:t>
            </a:r>
            <a:endParaRPr lang="pt-BR" sz="2300" dirty="0"/>
          </a:p>
        </p:txBody>
      </p:sp>
    </p:spTree>
    <p:extLst>
      <p:ext uri="{BB962C8B-B14F-4D97-AF65-F5344CB8AC3E}">
        <p14:creationId xmlns:p14="http://schemas.microsoft.com/office/powerpoint/2010/main" val="296364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514022"/>
              </p:ext>
            </p:extLst>
          </p:nvPr>
        </p:nvGraphicFramePr>
        <p:xfrm>
          <a:off x="1115616" y="980728"/>
          <a:ext cx="7920880" cy="506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2848">
                <a:tc gridSpan="5">
                  <a:txBody>
                    <a:bodyPr/>
                    <a:lstStyle/>
                    <a:p>
                      <a:r>
                        <a:rPr lang="pt-BR" dirty="0" smtClean="0"/>
                        <a:t>DEMONSTRATIVO</a:t>
                      </a:r>
                      <a:r>
                        <a:rPr lang="pt-BR" baseline="0" dirty="0" smtClean="0"/>
                        <a:t> DA EVOLUÇÃO DA RECEITA REALIZADA</a:t>
                      </a:r>
                    </a:p>
                    <a:p>
                      <a:pPr algn="ctr"/>
                      <a:r>
                        <a:rPr lang="pt-BR" baseline="0" dirty="0" smtClean="0"/>
                        <a:t>C O N S O L I D A D 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848"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ESPECIFICAÇÃO FONTE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2 0 1 9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r>
                        <a:rPr lang="pt-BR" dirty="0" smtClean="0"/>
                        <a:t>1100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Tributária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2.705.160,48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3.526.652,41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4.075.798,95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r>
                        <a:rPr lang="pt-BR" dirty="0" smtClean="0"/>
                        <a:t>1200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de Contribuição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432.073,98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414.992,40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456.701,76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r>
                        <a:rPr lang="pt-BR" dirty="0" smtClean="0"/>
                        <a:t>1300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Patrimonial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102.043,46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47.131,74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270.081,01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r>
                        <a:rPr lang="pt-BR" dirty="0" smtClean="0"/>
                        <a:t>1600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de Serviços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185.304,48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128.264,69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243.011,93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r>
                        <a:rPr lang="pt-BR" dirty="0" smtClean="0"/>
                        <a:t>1700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Transf</a:t>
                      </a:r>
                      <a:r>
                        <a:rPr lang="pt-BR" dirty="0" smtClean="0"/>
                        <a:t> Correntes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26.375.317,91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28.126.997,61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30.966.683,88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r>
                        <a:rPr lang="pt-BR" dirty="0" smtClean="0"/>
                        <a:t>1900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Out Receitas Correntes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176.127,02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751.775.57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193.588,90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r>
                        <a:rPr lang="pt-BR" dirty="0" smtClean="0"/>
                        <a:t>2000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Receitas de Capital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2.005.458,90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4.220.784,74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2.691.260,02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r>
                        <a:rPr lang="pt-BR" dirty="0" smtClean="0"/>
                        <a:t>9000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Deduções da</a:t>
                      </a:r>
                      <a:r>
                        <a:rPr lang="pt-BR" baseline="0" dirty="0" smtClean="0"/>
                        <a:t> 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-3.712.753,74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-3.659.893,53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-4.565.415,51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T O T A</a:t>
                      </a:r>
                      <a:r>
                        <a:rPr lang="pt-BR" baseline="0" dirty="0" smtClean="0"/>
                        <a:t> L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28.268.732,49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33.556.705,63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34.331.710,94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197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422231"/>
              </p:ext>
            </p:extLst>
          </p:nvPr>
        </p:nvGraphicFramePr>
        <p:xfrm>
          <a:off x="1115616" y="1268760"/>
          <a:ext cx="7632849" cy="424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8832">
                <a:tc gridSpan="4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PREVISÃO - FONTES</a:t>
                      </a:r>
                      <a:r>
                        <a:rPr lang="pt-BR" baseline="0" dirty="0" smtClean="0"/>
                        <a:t> DE RECEITA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ESPECIFICAÇÕES DAS FONTES</a:t>
                      </a:r>
                    </a:p>
                    <a:p>
                      <a:pPr algn="ctr"/>
                      <a:r>
                        <a:rPr lang="pt-BR" b="1" dirty="0" smtClean="0"/>
                        <a:t>MUNICÍPIO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 smtClean="0"/>
                    </a:p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 smtClean="0"/>
                    </a:p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3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Imp.</a:t>
                      </a:r>
                      <a:r>
                        <a:rPr lang="pt-BR" baseline="0" dirty="0" smtClean="0"/>
                        <a:t>, Taxas e </a:t>
                      </a:r>
                      <a:r>
                        <a:rPr lang="pt-BR" baseline="0" dirty="0" err="1" smtClean="0"/>
                        <a:t>Contrib.Melhoria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4.166.100,00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5.556.560,00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1200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Contribuições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442.000,00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564.000,00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424">
                <a:tc>
                  <a:txBody>
                    <a:bodyPr/>
                    <a:lstStyle/>
                    <a:p>
                      <a:r>
                        <a:rPr lang="pt-BR" dirty="0" smtClean="0"/>
                        <a:t>1300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Patrimonial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58.935,01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196.533,00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1600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de Serviços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198.000,02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277.600,00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1700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Transferências Correntes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31.765.747,47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40.277.270,48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1900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Outras</a:t>
                      </a:r>
                      <a:r>
                        <a:rPr lang="pt-BR" baseline="0" dirty="0" smtClean="0"/>
                        <a:t> Receitas Correntes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1.192.080,38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124.000,00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238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9170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Ded.</a:t>
                      </a:r>
                      <a:r>
                        <a:rPr lang="pt-BR" baseline="0" dirty="0" err="1" smtClean="0"/>
                        <a:t>Receita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Transf</a:t>
                      </a:r>
                      <a:r>
                        <a:rPr lang="pt-BR" baseline="0" dirty="0" smtClean="0"/>
                        <a:t>. Corrente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-5.180.080,38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-6.647.926,40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</a:t>
                      </a:r>
                      <a:r>
                        <a:rPr lang="pt-BR" b="1" baseline="0" dirty="0" smtClean="0"/>
                        <a:t> O T A 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32.642.782,50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40.348.037,08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24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954421"/>
              </p:ext>
            </p:extLst>
          </p:nvPr>
        </p:nvGraphicFramePr>
        <p:xfrm>
          <a:off x="1259632" y="1916832"/>
          <a:ext cx="7632849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PREVISÃO FONTES</a:t>
                      </a:r>
                      <a:r>
                        <a:rPr lang="pt-BR" baseline="0" dirty="0" smtClean="0"/>
                        <a:t> DE RECEITA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ESPECIFICAÇÕES DAS FONTES</a:t>
                      </a:r>
                    </a:p>
                    <a:p>
                      <a:pPr algn="ctr"/>
                      <a:r>
                        <a:rPr lang="pt-BR" b="1" dirty="0" smtClean="0"/>
                        <a:t>F</a:t>
                      </a:r>
                      <a:r>
                        <a:rPr lang="pt-BR" b="1" baseline="0" dirty="0" smtClean="0"/>
                        <a:t> M S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 smtClean="0"/>
                    </a:p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 smtClean="0"/>
                    </a:p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3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1300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Patrimonial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4.159,00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17.615,00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1700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Transferências Correntes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2.288.330,83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2.799.927,32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</a:t>
                      </a:r>
                      <a:r>
                        <a:rPr lang="pt-BR" b="1" baseline="0" dirty="0" smtClean="0"/>
                        <a:t> O T A 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2.292.489,83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2.817.542,32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TOTAL GERAL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34.935.272,33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43.165.579,40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24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346508"/>
              </p:ext>
            </p:extLst>
          </p:nvPr>
        </p:nvGraphicFramePr>
        <p:xfrm>
          <a:off x="1179322" y="1268760"/>
          <a:ext cx="7848876" cy="1146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6794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  <a:p>
                      <a:pPr algn="ctr"/>
                      <a:r>
                        <a:rPr lang="pt-BR" dirty="0" smtClean="0"/>
                        <a:t>PRINCIPAIS AÇÕES DA LDO</a:t>
                      </a:r>
                      <a:endParaRPr lang="pt-BR" dirty="0"/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202942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374701"/>
              </p:ext>
            </p:extLst>
          </p:nvPr>
        </p:nvGraphicFramePr>
        <p:xfrm>
          <a:off x="1189068" y="3068960"/>
          <a:ext cx="7848876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6">
                  <a:extLst>
                    <a:ext uri="{9D8B030D-6E8A-4147-A177-3AD203B41FA5}">
                      <a16:colId xmlns:a16="http://schemas.microsoft.com/office/drawing/2014/main" val="3070827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PODER</a:t>
                      </a:r>
                      <a:r>
                        <a:rPr lang="pt-BR" baseline="0" dirty="0" smtClean="0"/>
                        <a:t> EXECUTIVO</a:t>
                      </a:r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CHEFIA</a:t>
                      </a:r>
                      <a:r>
                        <a:rPr lang="pt-BR" baseline="0" dirty="0" smtClean="0"/>
                        <a:t> DO PODER EXECUTIVO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255014"/>
                  </a:ext>
                </a:extLst>
              </a:tr>
              <a:tr h="1232128"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r>
                        <a:rPr lang="pt-BR" b="0" dirty="0" smtClean="0"/>
                        <a:t>Promover ações integradas de planejamento e modernização dos serviços públicos, por meio da gestão administrativa focada na avaliação, controle de resultados</a:t>
                      </a:r>
                      <a:r>
                        <a:rPr lang="pt-BR" b="0" baseline="0" dirty="0" smtClean="0"/>
                        <a:t> e</a:t>
                      </a:r>
                      <a:r>
                        <a:rPr lang="pt-BR" b="0" dirty="0" smtClean="0"/>
                        <a:t> transparência dos atos.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pt-BR" b="0" dirty="0" smtClean="0"/>
                        <a:t>Suporte ao Conselho</a:t>
                      </a:r>
                      <a:r>
                        <a:rPr lang="pt-BR" b="0" baseline="0" dirty="0" smtClean="0"/>
                        <a:t> Tutelar, para assegurar os direitos da </a:t>
                      </a:r>
                      <a:r>
                        <a:rPr lang="pt-BR" b="0" dirty="0" smtClean="0"/>
                        <a:t>criança e do adolescente.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817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86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Laranja Amarelo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lhant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1866</TotalTime>
  <Words>1125</Words>
  <Application>Microsoft Office PowerPoint</Application>
  <PresentationFormat>Apresentação na tela (4:3)</PresentationFormat>
  <Paragraphs>226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Arial</vt:lpstr>
      <vt:lpstr>Gill Sans MT</vt:lpstr>
      <vt:lpstr>Verdana</vt:lpstr>
      <vt:lpstr>Wingdings</vt:lpstr>
      <vt:lpstr>Wingdings 2</vt:lpstr>
      <vt:lpstr>Solstício</vt:lpstr>
      <vt:lpstr>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Cliente</dc:creator>
  <cp:lastModifiedBy>Cliente</cp:lastModifiedBy>
  <cp:revision>162</cp:revision>
  <cp:lastPrinted>2021-07-19T18:27:01Z</cp:lastPrinted>
  <dcterms:created xsi:type="dcterms:W3CDTF">2019-07-12T12:16:39Z</dcterms:created>
  <dcterms:modified xsi:type="dcterms:W3CDTF">2022-08-30T18:41:50Z</dcterms:modified>
</cp:coreProperties>
</file>