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5" r:id="rId1"/>
  </p:sldMasterIdLst>
  <p:notesMasterIdLst>
    <p:notesMasterId r:id="rId22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261" r:id="rId9"/>
    <p:sldId id="260" r:id="rId10"/>
    <p:sldId id="289" r:id="rId11"/>
    <p:sldId id="290" r:id="rId12"/>
    <p:sldId id="291" r:id="rId13"/>
    <p:sldId id="263" r:id="rId14"/>
    <p:sldId id="293" r:id="rId15"/>
    <p:sldId id="300" r:id="rId16"/>
    <p:sldId id="302" r:id="rId17"/>
    <p:sldId id="303" r:id="rId18"/>
    <p:sldId id="304" r:id="rId19"/>
    <p:sldId id="277" r:id="rId20"/>
    <p:sldId id="278" r:id="rId2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630" autoAdjust="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2A15B-3D21-4E0B-8B4A-4D785B197E20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6688-446C-4ED8-97F1-A579B59C36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3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6688-446C-4ED8-97F1-A579B59C36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50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6688-446C-4ED8-97F1-A579B59C361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85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8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10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38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44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03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95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8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88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51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9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07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4F41-6AE8-4A90-B91C-F3481C5CFD23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A79D5-4F9E-4066-A2C2-C5AEAB1DEA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6" r:id="rId1"/>
    <p:sldLayoutId id="2147484707" r:id="rId2"/>
    <p:sldLayoutId id="2147484708" r:id="rId3"/>
    <p:sldLayoutId id="2147484709" r:id="rId4"/>
    <p:sldLayoutId id="2147484710" r:id="rId5"/>
    <p:sldLayoutId id="2147484711" r:id="rId6"/>
    <p:sldLayoutId id="2147484712" r:id="rId7"/>
    <p:sldLayoutId id="2147484713" r:id="rId8"/>
    <p:sldLayoutId id="2147484714" r:id="rId9"/>
    <p:sldLayoutId id="2147484715" r:id="rId10"/>
    <p:sldLayoutId id="2147484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MARCAS NO WORD"/>
          <p:cNvPicPr/>
          <p:nvPr/>
        </p:nvPicPr>
        <p:blipFill>
          <a:blip r:embed="rId3"/>
          <a:srcRect l="41876"/>
          <a:stretch>
            <a:fillRect/>
          </a:stretch>
        </p:blipFill>
        <p:spPr bwMode="auto">
          <a:xfrm>
            <a:off x="3635896" y="908720"/>
            <a:ext cx="188289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MUNICÍPIO DE DESCANSO</a:t>
            </a:r>
            <a:br>
              <a:rPr lang="pt-BR" b="1" dirty="0"/>
            </a:br>
            <a:r>
              <a:rPr lang="pt-BR" b="1" dirty="0"/>
              <a:t>AUDIÊNCIA PÚBLICA </a:t>
            </a:r>
            <a:br>
              <a:rPr lang="pt-BR" b="1" dirty="0"/>
            </a:br>
            <a:r>
              <a:rPr lang="pt-BR" b="1" dirty="0"/>
              <a:t>L </a:t>
            </a:r>
            <a:r>
              <a:rPr lang="pt-BR" b="1" dirty="0" smtClean="0"/>
              <a:t>O A -  </a:t>
            </a:r>
            <a:r>
              <a:rPr lang="pt-BR" b="1" dirty="0"/>
              <a:t>2 0 2 2</a:t>
            </a:r>
          </a:p>
        </p:txBody>
      </p:sp>
    </p:spTree>
    <p:extLst>
      <p:ext uri="{BB962C8B-B14F-4D97-AF65-F5344CB8AC3E}">
        <p14:creationId xmlns:p14="http://schemas.microsoft.com/office/powerpoint/2010/main" val="16425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16912"/>
              </p:ext>
            </p:extLst>
          </p:nvPr>
        </p:nvGraphicFramePr>
        <p:xfrm>
          <a:off x="539552" y="188640"/>
          <a:ext cx="7620000" cy="519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1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FEAS –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Cofinanciamento</a:t>
                      </a:r>
                      <a:r>
                        <a:rPr lang="pt-BR" baseline="0" dirty="0" smtClean="0"/>
                        <a:t> PSB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22.909,96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 Corpo de Bombeiros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70.800,13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 – Programa</a:t>
                      </a:r>
                      <a:r>
                        <a:rPr lang="pt-BR" baseline="0" dirty="0" smtClean="0"/>
                        <a:t> Brasil Carinhoso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100,19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497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00.01.681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 PSB (PBF/PBV)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90.449,94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FIA – Imposto</a:t>
                      </a:r>
                      <a:r>
                        <a:rPr lang="pt-BR" baseline="0" dirty="0" smtClean="0"/>
                        <a:t> de Renda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7345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BL PSEMC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4.473,53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r>
                        <a:rPr lang="pt-BR" baseline="0" dirty="0" smtClean="0"/>
                        <a:t> - </a:t>
                      </a:r>
                      <a:r>
                        <a:rPr lang="pt-BR" dirty="0" smtClean="0"/>
                        <a:t>Convênio</a:t>
                      </a:r>
                      <a:r>
                        <a:rPr lang="pt-BR" baseline="0" dirty="0" smtClean="0"/>
                        <a:t> Polícia Civil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15.100,19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Fundo Especial do Petróleo – FEP/CFEM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121.149,86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r>
                        <a:rPr lang="pt-BR" baseline="0" dirty="0" smtClean="0"/>
                        <a:t> – Convênio Radiopatrulha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81.149,79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74.565,03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00.01.0854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 – Assistência</a:t>
                      </a:r>
                      <a:r>
                        <a:rPr lang="pt-BR" baseline="0" dirty="0" smtClean="0"/>
                        <a:t>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2.059.500,00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16719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 O T A 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25.029.220,50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42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95635"/>
              </p:ext>
            </p:extLst>
          </p:nvPr>
        </p:nvGraphicFramePr>
        <p:xfrm>
          <a:off x="611560" y="116632"/>
          <a:ext cx="7620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3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FUNDO MUNICIPAL DE SAUDE – FMS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6.053.900,00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Agentes Comunitários</a:t>
                      </a:r>
                      <a:r>
                        <a:rPr lang="pt-BR" baseline="0" dirty="0" smtClean="0"/>
                        <a:t> de Saúde – ACS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443.300,00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Farmácia Básica – FB (União)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52.498,20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Vigilância</a:t>
                      </a:r>
                      <a:r>
                        <a:rPr lang="pt-BR" baseline="0" dirty="0" smtClean="0"/>
                        <a:t> Sanitária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12.060,01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Farmácia</a:t>
                      </a:r>
                      <a:r>
                        <a:rPr lang="pt-BR" baseline="0" dirty="0" smtClean="0"/>
                        <a:t> Básica – FB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49.248,26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Cofinanciamento</a:t>
                      </a:r>
                      <a:r>
                        <a:rPr lang="pt-BR" dirty="0" smtClean="0"/>
                        <a:t> SF</a:t>
                      </a:r>
                      <a:r>
                        <a:rPr lang="pt-BR" baseline="0" dirty="0" smtClean="0"/>
                        <a:t>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177.691,16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 Saúde na Escola (PSE)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7.209,02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1522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r>
                        <a:rPr lang="pt-BR" baseline="0" dirty="0" smtClean="0"/>
                        <a:t> e Alta Complexidade SUS/MAC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328.866,29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Cofinanciamento</a:t>
                      </a:r>
                      <a:r>
                        <a:rPr lang="pt-BR" dirty="0" smtClean="0"/>
                        <a:t> NASF (Estado)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3.428,52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Agente</a:t>
                      </a:r>
                      <a:r>
                        <a:rPr lang="pt-BR" baseline="0" dirty="0" smtClean="0"/>
                        <a:t> de Endemias – ACE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37.200,00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VS</a:t>
                      </a:r>
                      <a:r>
                        <a:rPr lang="pt-BR" baseline="0" dirty="0" smtClean="0"/>
                        <a:t> VPS-PFVPS (Vigilância em Saúde)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17.572,94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err="1" smtClean="0"/>
                        <a:t>Inc.Ações</a:t>
                      </a:r>
                      <a:r>
                        <a:rPr lang="pt-BR" sz="1500" dirty="0" smtClean="0"/>
                        <a:t> de </a:t>
                      </a:r>
                      <a:r>
                        <a:rPr lang="pt-BR" sz="1500" dirty="0" err="1" smtClean="0"/>
                        <a:t>Vig.Prev.e</a:t>
                      </a:r>
                      <a:r>
                        <a:rPr lang="pt-BR" sz="1500" dirty="0" smtClean="0"/>
                        <a:t> </a:t>
                      </a:r>
                      <a:r>
                        <a:rPr lang="pt-BR" sz="1500" dirty="0" err="1" smtClean="0"/>
                        <a:t>Cont.DST</a:t>
                      </a:r>
                      <a:r>
                        <a:rPr lang="pt-BR" sz="1500" dirty="0" smtClean="0"/>
                        <a:t>/AIDS E HEPATITE VIRAIS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19.999,92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Prótese</a:t>
                      </a:r>
                      <a:r>
                        <a:rPr lang="pt-BR" sz="1800" baseline="0" dirty="0" smtClean="0"/>
                        <a:t> Dental (Estado)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21.879,00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Programa</a:t>
                      </a:r>
                      <a:r>
                        <a:rPr lang="pt-BR" sz="1800" baseline="0" dirty="0" smtClean="0"/>
                        <a:t> de Informatização das UBS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Incentivo Financeiro da APS – Desempenho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116.100,00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Incentivo para Ações</a:t>
                      </a:r>
                      <a:r>
                        <a:rPr lang="pt-BR" sz="1800" baseline="0" dirty="0" smtClean="0"/>
                        <a:t> Estratégicas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125.508,00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Incentivo</a:t>
                      </a:r>
                      <a:r>
                        <a:rPr lang="pt-BR" sz="1600" baseline="0" dirty="0" smtClean="0"/>
                        <a:t> Financeiro da APS – Capitação Ponderada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716.917,60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15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59100"/>
              </p:ext>
            </p:extLst>
          </p:nvPr>
        </p:nvGraphicFramePr>
        <p:xfrm>
          <a:off x="395536" y="404664"/>
          <a:ext cx="7620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3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FUNDO MUNICIPAL DE SAUDE – FMS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00.01.0784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Incentivo para Ações Estratégicas (Próteses)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 RCEG – Rede Cegonha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672,91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2487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8.346.051,83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2591"/>
              </p:ext>
            </p:extLst>
          </p:nvPr>
        </p:nvGraphicFramePr>
        <p:xfrm>
          <a:off x="395536" y="2780928"/>
          <a:ext cx="7620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6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CAMARA MUNICIPAL DE VEREADORES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1.560.000,00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1.560.000,0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  G E R A L: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34.935.272,33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175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56207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DESPESAS POR FUNÇÃO DE GOVERNO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684733"/>
              </p:ext>
            </p:extLst>
          </p:nvPr>
        </p:nvGraphicFramePr>
        <p:xfrm>
          <a:off x="467544" y="692696"/>
          <a:ext cx="7620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3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VINCULADOS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 O T A L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LEGISLATIVO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1.560.000,00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1.560.000,00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74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4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ADMINISTRAÇÃO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2.618.340,00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2.618.340,00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 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SEGURANÇA PÚBLICA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150.100,19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132.520,50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282.620,50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ASSISTÊNCIA SOCIAL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2.273.500,00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156.643,25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2.430.143,25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PREVIDÊNCIA</a:t>
                      </a:r>
                      <a:r>
                        <a:rPr lang="pt-BR" sz="1800" b="1" baseline="0" dirty="0" smtClean="0"/>
                        <a:t> SOCIAL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1.420.000,00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1.305,00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1.421.305,00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SAÚDE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6.053.900,00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2.292.151,83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8.346.051,83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12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EDUCAÇÃO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3.811.000,00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4.827.251,99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8.638.251,99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13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CULTURA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340.000,00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340.000,00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15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URBANISMO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1.350.000,00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443.000,13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1.793.000,1</a:t>
                      </a:r>
                      <a:r>
                        <a:rPr lang="pt-BR" sz="1800" b="1" dirty="0"/>
                        <a:t>3</a:t>
                      </a:r>
                      <a:endParaRPr lang="pt-BR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16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HABITAÇÃO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21.999,85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31.999,85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17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SANEAMENTO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660.000,00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660.000,00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GESTÃO AMBIENTAL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305.600,00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305.600,00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DESPESAS POR FUNÇÃO DE GOVERNO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2478"/>
              </p:ext>
            </p:extLst>
          </p:nvPr>
        </p:nvGraphicFramePr>
        <p:xfrm>
          <a:off x="395536" y="908720"/>
          <a:ext cx="7620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PRÓPRIOS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VINCULADOS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T</a:t>
                      </a:r>
                      <a:r>
                        <a:rPr lang="pt-BR" sz="1800" b="1" baseline="0" dirty="0" smtClean="0"/>
                        <a:t> O T A L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AGRICULTURA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1.613.000,00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1.613.000,00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22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INDÚSTRIA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193.000,00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193.000,00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23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COMÉRCIO E</a:t>
                      </a:r>
                      <a:r>
                        <a:rPr lang="pt-BR" sz="1800" b="1" baseline="0" dirty="0" smtClean="0"/>
                        <a:t> SERVIÇOS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80.000,00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80.000,00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26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TRANSPORTE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2.100.000,00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129.959,78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2.229.959,78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27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DESPORTO E LAZER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672.000,00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672.000,00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28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ESPECIAIS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1.600.000,00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1.600.000,00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99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/>
                        <a:t>RESERVA DE CONTINGÊNCIA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120.000,00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0,00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120.000,00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26.930.440,19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dirty="0" smtClean="0"/>
                        <a:t>8.004.932,33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34.935.272,33</a:t>
                      </a:r>
                      <a:endParaRPr lang="pt-B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98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Elemento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652357"/>
              </p:ext>
            </p:extLst>
          </p:nvPr>
        </p:nvGraphicFramePr>
        <p:xfrm>
          <a:off x="179511" y="692697"/>
          <a:ext cx="8784977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72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</a:t>
                      </a:r>
                    </a:p>
                    <a:p>
                      <a:pPr algn="ctr"/>
                      <a:r>
                        <a:rPr lang="pt-BR" sz="1050" b="1" i="0" dirty="0" smtClean="0"/>
                        <a:t>Legislativo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R$ 1.560.000,00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1.130.000,00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350.000,00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70.000,00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00" b="1" i="0" dirty="0" smtClean="0"/>
                        <a:t>4</a:t>
                      </a:r>
                    </a:p>
                    <a:p>
                      <a:pPr algn="ctr"/>
                      <a:r>
                        <a:rPr lang="pt-BR" sz="1000" b="1" i="0" dirty="0" smtClean="0"/>
                        <a:t>Administração</a:t>
                      </a:r>
                    </a:p>
                    <a:p>
                      <a:pPr algn="ctr"/>
                      <a:r>
                        <a:rPr lang="pt-BR" sz="1000" b="1" i="0" dirty="0" smtClean="0"/>
                        <a:t>R$ 2.618.340,00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1.500.000,00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1.002.502,78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89.755,94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 smtClean="0"/>
                        <a:t>CIGA/CONDER</a:t>
                      </a:r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8.400,00</a:t>
                      </a:r>
                    </a:p>
                    <a:p>
                      <a:pPr algn="r"/>
                      <a:r>
                        <a:rPr lang="pt-BR" sz="1000" b="1" dirty="0" smtClean="0"/>
                        <a:t>17.681,28</a:t>
                      </a:r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6</a:t>
                      </a:r>
                    </a:p>
                    <a:p>
                      <a:pPr algn="ctr"/>
                      <a:r>
                        <a:rPr lang="pt-BR" sz="1050" b="1" i="0" dirty="0" smtClean="0"/>
                        <a:t>Segurança Pública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R$ 282.620,50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237.620,50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89241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8</a:t>
                      </a:r>
                    </a:p>
                    <a:p>
                      <a:pPr algn="ctr"/>
                      <a:r>
                        <a:rPr lang="pt-BR" sz="1050" b="1" i="0" dirty="0" smtClean="0"/>
                        <a:t>Assistência Social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2.430.143,25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1.052.000,00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1.319.143,25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49.000,00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04781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9</a:t>
                      </a:r>
                    </a:p>
                    <a:p>
                      <a:pPr algn="ctr"/>
                      <a:r>
                        <a:rPr lang="pt-BR" sz="1050" b="1" i="0" dirty="0" smtClean="0"/>
                        <a:t>Previdência Social</a:t>
                      </a:r>
                    </a:p>
                    <a:p>
                      <a:pPr algn="ctr"/>
                      <a:r>
                        <a:rPr lang="pt-BR" sz="1050" b="1" i="0" dirty="0" smtClean="0"/>
                        <a:t> 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 1.421.305,00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1.070.000,00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351.305,00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93597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10</a:t>
                      </a:r>
                    </a:p>
                    <a:p>
                      <a:pPr algn="ctr"/>
                      <a:r>
                        <a:rPr lang="pt-BR" sz="1050" b="1" i="0" dirty="0" smtClean="0"/>
                        <a:t>Saúde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8.346.051,83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3.720.025,60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4.288.376,23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89.500,00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 smtClean="0"/>
                        <a:t>CIS/AMEOSC</a:t>
                      </a:r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248.150,00</a:t>
                      </a:r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208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Elemento 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81966"/>
              </p:ext>
            </p:extLst>
          </p:nvPr>
        </p:nvGraphicFramePr>
        <p:xfrm>
          <a:off x="179512" y="836712"/>
          <a:ext cx="8784977" cy="55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72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12</a:t>
                      </a:r>
                    </a:p>
                    <a:p>
                      <a:pPr algn="ctr"/>
                      <a:r>
                        <a:rPr lang="pt-BR" sz="1050" b="1" i="0" dirty="0" smtClean="0"/>
                        <a:t>Educação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50" b="1" i="0" dirty="0" smtClean="0"/>
                        <a:t>8.638.251,99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5.195.800,26</a:t>
                      </a:r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2.942.451,73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470.000,00</a:t>
                      </a:r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00" b="1" i="0" dirty="0" smtClean="0"/>
                        <a:t>13</a:t>
                      </a:r>
                    </a:p>
                    <a:p>
                      <a:pPr algn="ctr"/>
                      <a:r>
                        <a:rPr lang="pt-BR" sz="1000" b="1" i="0" dirty="0" smtClean="0"/>
                        <a:t>Cultura</a:t>
                      </a:r>
                    </a:p>
                    <a:p>
                      <a:pPr algn="ctr"/>
                      <a:r>
                        <a:rPr lang="pt-BR" sz="1000" b="1" i="0" dirty="0" smtClean="0"/>
                        <a:t>R$ </a:t>
                      </a:r>
                    </a:p>
                    <a:p>
                      <a:pPr algn="ctr"/>
                      <a:r>
                        <a:rPr lang="pt-BR" sz="1000" b="1" i="0" dirty="0" smtClean="0"/>
                        <a:t>340.000,00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230.000,00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15</a:t>
                      </a:r>
                    </a:p>
                    <a:p>
                      <a:pPr algn="ctr"/>
                      <a:r>
                        <a:rPr lang="pt-BR" sz="1050" b="1" i="0" dirty="0" smtClean="0"/>
                        <a:t>Urbanismo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1.793.000,13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540.000,00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1.043.000,13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210.000,00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89241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16</a:t>
                      </a:r>
                    </a:p>
                    <a:p>
                      <a:pPr algn="ctr"/>
                      <a:r>
                        <a:rPr lang="pt-BR" sz="1050" b="1" i="0" dirty="0" smtClean="0"/>
                        <a:t>Habitação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31.999,85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31.999,85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04781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17</a:t>
                      </a:r>
                    </a:p>
                    <a:p>
                      <a:pPr algn="ctr"/>
                      <a:r>
                        <a:rPr lang="pt-BR" sz="1050" b="1" i="0" dirty="0" smtClean="0"/>
                        <a:t>Saneamento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660.000,00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570.000,00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93597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18</a:t>
                      </a:r>
                    </a:p>
                    <a:p>
                      <a:pPr algn="ctr"/>
                      <a:r>
                        <a:rPr lang="pt-BR" sz="1050" b="1" i="0" dirty="0" smtClean="0"/>
                        <a:t>Gestão Ambiental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305.600,00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80.000,00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165.341,60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000" b="1" dirty="0" smtClean="0"/>
                        <a:t>CONDER</a:t>
                      </a:r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40.258,40</a:t>
                      </a:r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281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Elemento 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35189"/>
              </p:ext>
            </p:extLst>
          </p:nvPr>
        </p:nvGraphicFramePr>
        <p:xfrm>
          <a:off x="179512" y="836712"/>
          <a:ext cx="8784977" cy="573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72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20</a:t>
                      </a:r>
                    </a:p>
                    <a:p>
                      <a:pPr algn="ctr"/>
                      <a:r>
                        <a:rPr lang="pt-BR" sz="1050" b="1" i="0" dirty="0" smtClean="0"/>
                        <a:t>Agricultura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  <a:r>
                        <a:rPr lang="pt-BR" sz="1050" b="1" i="0" baseline="0" dirty="0" smtClean="0"/>
                        <a:t> 1.613.000,00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476.000,00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1.066.000,00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71.000,00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00" b="1" i="0" dirty="0" smtClean="0"/>
                        <a:t>22</a:t>
                      </a:r>
                    </a:p>
                    <a:p>
                      <a:pPr algn="ctr"/>
                      <a:r>
                        <a:rPr lang="pt-BR" sz="1000" b="1" i="0" dirty="0" smtClean="0"/>
                        <a:t>Indústria</a:t>
                      </a:r>
                    </a:p>
                    <a:p>
                      <a:pPr algn="ctr"/>
                      <a:r>
                        <a:rPr lang="pt-BR" sz="1000" b="1" i="0" dirty="0" smtClean="0"/>
                        <a:t>R$ 193.000,00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128.000,00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60.000,00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23</a:t>
                      </a:r>
                    </a:p>
                    <a:p>
                      <a:pPr algn="ctr"/>
                      <a:r>
                        <a:rPr lang="pt-BR" sz="1050" b="1" i="0" dirty="0" smtClean="0"/>
                        <a:t>Comércio e Serviços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80.000,00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75.000,00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89241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26</a:t>
                      </a:r>
                    </a:p>
                    <a:p>
                      <a:pPr algn="ctr"/>
                      <a:r>
                        <a:rPr lang="pt-BR" sz="1050" b="1" i="0" dirty="0" smtClean="0"/>
                        <a:t>Transporte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dirty="0" smtClean="0"/>
                        <a:t>2.229.959,78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smtClean="0"/>
                        <a:t>900.000,00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1.209.959,78</a:t>
                      </a:r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120.000,00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04781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27</a:t>
                      </a:r>
                    </a:p>
                    <a:p>
                      <a:pPr algn="ctr"/>
                      <a:r>
                        <a:rPr lang="pt-BR" sz="1050" b="1" i="0" dirty="0" smtClean="0"/>
                        <a:t>Desporto</a:t>
                      </a:r>
                      <a:r>
                        <a:rPr lang="pt-BR" sz="1050" b="1" i="0" baseline="0" dirty="0" smtClean="0"/>
                        <a:t> e Lazer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672.000,00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190.000,00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278.000,00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204.000,00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893597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28</a:t>
                      </a:r>
                    </a:p>
                    <a:p>
                      <a:pPr algn="ctr"/>
                      <a:r>
                        <a:rPr lang="pt-BR" sz="1050" b="1" i="0" dirty="0" smtClean="0"/>
                        <a:t>Encargos</a:t>
                      </a:r>
                      <a:r>
                        <a:rPr lang="pt-BR" sz="1050" b="1" i="0" baseline="0" dirty="0" smtClean="0"/>
                        <a:t> Especiais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1.600.000,00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935.000,00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43.000,00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  <a:p>
                      <a:pPr algn="r"/>
                      <a:r>
                        <a:rPr lang="pt-BR" sz="1000" b="1" dirty="0" smtClean="0"/>
                        <a:t>115.000,00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146.000,00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361.000,00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058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886700" cy="50405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Elemento e Função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212622"/>
              </p:ext>
            </p:extLst>
          </p:nvPr>
        </p:nvGraphicFramePr>
        <p:xfrm>
          <a:off x="179512" y="836712"/>
          <a:ext cx="8784977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834212548"/>
                    </a:ext>
                  </a:extLst>
                </a:gridCol>
                <a:gridCol w="1017840">
                  <a:extLst>
                    <a:ext uri="{9D8B030D-6E8A-4147-A177-3AD203B41FA5}">
                      <a16:colId xmlns:a16="http://schemas.microsoft.com/office/drawing/2014/main" val="2736981887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118472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836644642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3689642974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4478136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1952131841"/>
                    </a:ext>
                  </a:extLst>
                </a:gridCol>
                <a:gridCol w="976972">
                  <a:extLst>
                    <a:ext uri="{9D8B030D-6E8A-4147-A177-3AD203B41FA5}">
                      <a16:colId xmlns:a16="http://schemas.microsoft.com/office/drawing/2014/main" val="2103109144"/>
                    </a:ext>
                  </a:extLst>
                </a:gridCol>
                <a:gridCol w="969201">
                  <a:extLst>
                    <a:ext uri="{9D8B030D-6E8A-4147-A177-3AD203B41FA5}">
                      <a16:colId xmlns:a16="http://schemas.microsoft.com/office/drawing/2014/main" val="3981866966"/>
                    </a:ext>
                  </a:extLst>
                </a:gridCol>
              </a:tblGrid>
              <a:tr h="1044000">
                <a:tc>
                  <a:txBody>
                    <a:bodyPr/>
                    <a:lstStyle/>
                    <a:p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Pessoal e Encargos Sociais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Juros e Encargos da Dívida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 Instituições Privadas s/Fins</a:t>
                      </a:r>
                      <a:r>
                        <a:rPr lang="pt-BR" sz="1050" b="1" i="0" baseline="0" dirty="0" smtClean="0"/>
                        <a:t> Lucrativos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Outras Despesas Correntes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Investimentos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Amortização da Dívida</a:t>
                      </a:r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smtClean="0"/>
                        <a:t>Reserva de Contingência</a:t>
                      </a:r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i="0" dirty="0" err="1" smtClean="0"/>
                        <a:t>Transf</a:t>
                      </a:r>
                      <a:r>
                        <a:rPr lang="pt-BR" sz="1050" b="1" i="0" dirty="0" smtClean="0"/>
                        <a:t> à</a:t>
                      </a:r>
                      <a:r>
                        <a:rPr lang="pt-BR" sz="1050" b="1" i="0" baseline="0" dirty="0" smtClean="0"/>
                        <a:t> Consórcios Públicos</a:t>
                      </a:r>
                      <a:endParaRPr lang="pt-BR" sz="1050" b="1" i="0" dirty="0" smtClean="0"/>
                    </a:p>
                    <a:p>
                      <a:pPr algn="ctr"/>
                      <a:endParaRPr lang="pt-B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26853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r>
                        <a:rPr lang="pt-BR" sz="1050" b="1" i="0" dirty="0" smtClean="0"/>
                        <a:t>99</a:t>
                      </a:r>
                    </a:p>
                    <a:p>
                      <a:pPr algn="ctr"/>
                      <a:r>
                        <a:rPr lang="pt-BR" sz="1050" b="1" i="0" dirty="0" smtClean="0"/>
                        <a:t>Reserva</a:t>
                      </a:r>
                      <a:r>
                        <a:rPr lang="pt-BR" sz="1050" b="1" i="0" baseline="0" dirty="0" smtClean="0"/>
                        <a:t> de Contingência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R$</a:t>
                      </a:r>
                    </a:p>
                    <a:p>
                      <a:pPr algn="ctr"/>
                      <a:r>
                        <a:rPr lang="pt-BR" sz="1050" b="1" i="0" baseline="0" dirty="0" smtClean="0"/>
                        <a:t>120.000,00</a:t>
                      </a:r>
                      <a:endParaRPr lang="pt-BR" sz="105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120.000,00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42638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endParaRPr lang="pt-BR" sz="1600" b="1" i="0" dirty="0" smtClean="0"/>
                    </a:p>
                    <a:p>
                      <a:pPr algn="ctr"/>
                      <a:r>
                        <a:rPr lang="pt-BR" sz="1600" b="1" i="0" dirty="0" smtClean="0"/>
                        <a:t>T o t 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16.996.825,86</a:t>
                      </a:r>
                    </a:p>
                    <a:p>
                      <a:pPr algn="r"/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43.000,00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205.000,00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15.334.701,00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1.560.255,79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361.000,00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120.000,00</a:t>
                      </a:r>
                      <a:endParaRPr lang="pt-BR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 smtClean="0"/>
                    </a:p>
                    <a:p>
                      <a:pPr algn="r"/>
                      <a:r>
                        <a:rPr lang="pt-BR" sz="1050" b="1" dirty="0" smtClean="0"/>
                        <a:t>314.489,68</a:t>
                      </a:r>
                      <a:endParaRPr lang="pt-BR" sz="10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17225"/>
                  </a:ext>
                </a:extLst>
              </a:tr>
              <a:tr h="353629">
                <a:tc>
                  <a:txBody>
                    <a:bodyPr/>
                    <a:lstStyle/>
                    <a:p>
                      <a:pPr algn="ctr"/>
                      <a:endParaRPr lang="pt-BR" sz="1050" b="1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Total Geral</a:t>
                      </a:r>
                      <a:endParaRPr lang="pt-B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000" b="1" dirty="0" smtClean="0"/>
                    </a:p>
                    <a:p>
                      <a:pPr algn="r"/>
                      <a:r>
                        <a:rPr lang="pt-BR" sz="1000" b="1" dirty="0" smtClean="0"/>
                        <a:t>34.935.272,33</a:t>
                      </a:r>
                      <a:endParaRPr lang="pt-BR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653776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8597"/>
              </p:ext>
            </p:extLst>
          </p:nvPr>
        </p:nvGraphicFramePr>
        <p:xfrm>
          <a:off x="1524000" y="4077072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104882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874957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4318455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pt-BR" sz="1200" b="1" dirty="0" smtClean="0"/>
                        <a:t>Nota Explicativa Despesas por Elemento</a:t>
                      </a:r>
                      <a:r>
                        <a:rPr lang="pt-BR" sz="1200" b="1" baseline="0" dirty="0" smtClean="0"/>
                        <a:t> – Consórcios Públicos</a:t>
                      </a:r>
                      <a:endParaRPr lang="pt-BR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509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CIGA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3.3.9.3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8.400,00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32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CONDER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3.1.7.1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43.392,96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73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3.3.7.1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9.562,66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01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4.4.7.1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4.984,06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35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CIS/AMEOSC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3.1.71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13.500,00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79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3.3.7.1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463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3.3.9.3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221.650,00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889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T O T A L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314.489,68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000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033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580814"/>
              </p:ext>
            </p:extLst>
          </p:nvPr>
        </p:nvGraphicFramePr>
        <p:xfrm>
          <a:off x="755576" y="692696"/>
          <a:ext cx="7200800" cy="19971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ORÇAMENTO</a:t>
                      </a:r>
                      <a:r>
                        <a:rPr lang="pt-BR" sz="4000" baseline="0" dirty="0" smtClean="0"/>
                        <a:t> 2022</a:t>
                      </a:r>
                      <a:endParaRPr lang="pt-B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RECEITA</a:t>
                      </a:r>
                      <a:r>
                        <a:rPr lang="pt-BR" sz="3200" baseline="0" dirty="0" smtClean="0"/>
                        <a:t> ESTIMADA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34.935.272,33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DESPESA FIXADA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34.935.272,33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56031"/>
              </p:ext>
            </p:extLst>
          </p:nvPr>
        </p:nvGraphicFramePr>
        <p:xfrm>
          <a:off x="755576" y="3212976"/>
          <a:ext cx="7200800" cy="19971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TRANSFERÊNCIA FINANCEIRA</a:t>
                      </a:r>
                      <a:endParaRPr lang="pt-B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pt-BR" sz="2500" dirty="0" smtClean="0"/>
                        <a:t>Câmara</a:t>
                      </a:r>
                      <a:r>
                        <a:rPr lang="pt-BR" sz="2500" baseline="0" dirty="0" smtClean="0"/>
                        <a:t> Municipal de Vereadores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1.560.000,00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pt-BR" sz="2500" dirty="0" smtClean="0"/>
                        <a:t>Fundo Municipal de Saúde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3200" dirty="0" smtClean="0"/>
                        <a:t>6.053.562,00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1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Legal - Obrigatoriedade</a:t>
            </a:r>
            <a:endParaRPr 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1988841"/>
            <a:ext cx="856895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Federal n° 4.320/1964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Constituição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Federal/1988 </a:t>
            </a:r>
            <a:endPara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Lei Orgânica do Município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Lei de Responsabilidade Fiscal – LRF/2000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do TCE – SC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Normas de Secretaria do Tesouro Nacion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311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42960"/>
              </p:ext>
            </p:extLst>
          </p:nvPr>
        </p:nvGraphicFramePr>
        <p:xfrm>
          <a:off x="827584" y="1412776"/>
          <a:ext cx="7128792" cy="397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6216">
                <a:tc>
                  <a:txBody>
                    <a:bodyPr/>
                    <a:lstStyle/>
                    <a:p>
                      <a:pPr algn="ctr"/>
                      <a:endParaRPr lang="pt-BR" sz="4800" b="1" dirty="0" smtClean="0"/>
                    </a:p>
                    <a:p>
                      <a:pPr algn="ctr"/>
                      <a:r>
                        <a:rPr lang="pt-BR" sz="4800" b="1" dirty="0" smtClean="0"/>
                        <a:t>Espaço reservado para</a:t>
                      </a:r>
                    </a:p>
                    <a:p>
                      <a:pPr algn="ctr"/>
                      <a:r>
                        <a:rPr lang="pt-BR" sz="4800" b="1" dirty="0" smtClean="0"/>
                        <a:t>sugestões e/ou</a:t>
                      </a:r>
                    </a:p>
                    <a:p>
                      <a:pPr algn="ctr"/>
                      <a:r>
                        <a:rPr lang="pt-BR" sz="4800" b="1" dirty="0" smtClean="0"/>
                        <a:t>questionamentos.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Orçamentária Anual - LOA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08473" y="2276872"/>
            <a:ext cx="83560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Finalidade: estima a receita e fixa a despesa;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Abrangência: 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Orçamento Fiscal;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Orçamento da Seguridade Social;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Orçamento de Investimento.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Vigência: Anual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9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632848" cy="3384376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Lei de Orçamento Anual é elaborada com base nas diretrizes anteriormente apontadas pelo Plano Plurianual (PPA) e pela Lei de Diretrizes Orçamentárias (LDO), ambos definidos pelo executivo,  sempre discutido através de audiências públicas.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0536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276872"/>
            <a:ext cx="7992888" cy="1872208"/>
          </a:xfrm>
        </p:spPr>
        <p:txBody>
          <a:bodyPr>
            <a:noAutofit/>
          </a:bodyPr>
          <a:lstStyle/>
          <a:p>
            <a:pPr algn="ctr"/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RECEITAS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144717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49136"/>
              </p:ext>
            </p:extLst>
          </p:nvPr>
        </p:nvGraphicFramePr>
        <p:xfrm>
          <a:off x="323528" y="188640"/>
          <a:ext cx="8425644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425">
                  <a:extLst>
                    <a:ext uri="{9D8B030D-6E8A-4147-A177-3AD203B41FA5}">
                      <a16:colId xmlns:a16="http://schemas.microsoft.com/office/drawing/2014/main" val="3709301419"/>
                    </a:ext>
                  </a:extLst>
                </a:gridCol>
                <a:gridCol w="3224219">
                  <a:extLst>
                    <a:ext uri="{9D8B030D-6E8A-4147-A177-3AD203B41FA5}">
                      <a16:colId xmlns:a16="http://schemas.microsoft.com/office/drawing/2014/main" val="2201405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ESTIMADA – MUNICIPIO DE DESCANSO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81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C A T E G O R I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(R$)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54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Tributária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4.166.100,00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959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Contribuição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442.000,00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73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Patrimonial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58.935,01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89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Receita</a:t>
                      </a:r>
                      <a:r>
                        <a:rPr lang="pt-BR" sz="2000" baseline="0" dirty="0" smtClean="0"/>
                        <a:t> de Serviços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198.000,02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60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Transferências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31.765.747,47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67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Outras Receitas</a:t>
                      </a:r>
                      <a:r>
                        <a:rPr lang="pt-BR" sz="2000" baseline="0" dirty="0" smtClean="0"/>
                        <a:t>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1.192.080,38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02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(-) Deduções Receitas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(5.180.080,38)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548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TOTAL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32.642.782,50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20516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183812"/>
              </p:ext>
            </p:extLst>
          </p:nvPr>
        </p:nvGraphicFramePr>
        <p:xfrm>
          <a:off x="323528" y="4437112"/>
          <a:ext cx="8425644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425">
                  <a:extLst>
                    <a:ext uri="{9D8B030D-6E8A-4147-A177-3AD203B41FA5}">
                      <a16:colId xmlns:a16="http://schemas.microsoft.com/office/drawing/2014/main" val="65917333"/>
                    </a:ext>
                  </a:extLst>
                </a:gridCol>
                <a:gridCol w="3224219">
                  <a:extLst>
                    <a:ext uri="{9D8B030D-6E8A-4147-A177-3AD203B41FA5}">
                      <a16:colId xmlns:a16="http://schemas.microsoft.com/office/drawing/2014/main" val="1719702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ESTIMADA – FUNDO MUNICIPAL DE SAUDE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47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C A T E G O R I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(R$)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75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Patrimonial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4.159,00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46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Transferências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2.288.330,83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1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TOTAL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2.292.489,83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75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8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7289"/>
              </p:ext>
            </p:extLst>
          </p:nvPr>
        </p:nvGraphicFramePr>
        <p:xfrm>
          <a:off x="323528" y="1340768"/>
          <a:ext cx="8425644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425">
                  <a:extLst>
                    <a:ext uri="{9D8B030D-6E8A-4147-A177-3AD203B41FA5}">
                      <a16:colId xmlns:a16="http://schemas.microsoft.com/office/drawing/2014/main" val="1195987414"/>
                    </a:ext>
                  </a:extLst>
                </a:gridCol>
                <a:gridCol w="3224219">
                  <a:extLst>
                    <a:ext uri="{9D8B030D-6E8A-4147-A177-3AD203B41FA5}">
                      <a16:colId xmlns:a16="http://schemas.microsoft.com/office/drawing/2014/main" val="369949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ESTIMADA – CONSOLIDADO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59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C A T E G O R I 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(R$)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32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Tributária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4.166.100,00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456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Contribuição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442.000,00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8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Patrimonial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63.094,01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510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Receita</a:t>
                      </a:r>
                      <a:r>
                        <a:rPr lang="pt-BR" sz="2000" baseline="0" dirty="0" smtClean="0"/>
                        <a:t> de Serviços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198.000,02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4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Transferências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34.054.078,30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84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Outras Receitas</a:t>
                      </a:r>
                      <a:r>
                        <a:rPr lang="pt-BR" sz="2000" baseline="0" dirty="0" smtClean="0"/>
                        <a:t>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1.192.080,38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4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(-) Deduções Receitas Correntes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/>
                        <a:t>(5.180.080,38)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61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TOTAL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34.935.272,33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ESTIMATIVA DOS RECURSOS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453325"/>
              </p:ext>
            </p:extLst>
          </p:nvPr>
        </p:nvGraphicFramePr>
        <p:xfrm>
          <a:off x="467544" y="1484784"/>
          <a:ext cx="762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PRÓPRIOS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Média de arrecadação dos valores de cada receita com projeção </a:t>
                      </a:r>
                      <a:r>
                        <a:rPr lang="pt-BR" sz="2400" u="sng" dirty="0" smtClean="0"/>
                        <a:t>positiva</a:t>
                      </a:r>
                      <a:r>
                        <a:rPr lang="pt-BR" sz="2400" dirty="0" smtClean="0"/>
                        <a:t> de aumento da economia nacional, regional e local.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/>
                        <a:t>VINCULADOS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/>
                        <a:t>Valores já arrecadados, estimados com seu % de aumento.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INVESTIMENTO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Convênios, Contratos de Repasse e adesão a Programas Federais e Estaduais assinados ou em análise ou com possibilidade de abertura de Programa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0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RECURSOS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094970"/>
              </p:ext>
            </p:extLst>
          </p:nvPr>
        </p:nvGraphicFramePr>
        <p:xfrm>
          <a:off x="395536" y="836712"/>
          <a:ext cx="76200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Entidade: 1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13.680.940,00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 – Educação</a:t>
                      </a:r>
                      <a:r>
                        <a:rPr lang="pt-BR" baseline="0" dirty="0" smtClean="0"/>
                        <a:t> Básica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3.536.000,00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70%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3.281.788,15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30%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883.012,11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322.799,75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10.114,92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443.000,13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Transporte</a:t>
                      </a:r>
                      <a:r>
                        <a:rPr lang="pt-BR" baseline="0" dirty="0" smtClean="0"/>
                        <a:t> Escolar/Estado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183.836,97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Alienação de Bens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21.999,85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00.01.0549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IGD</a:t>
                      </a:r>
                      <a:r>
                        <a:rPr lang="pt-BR" baseline="0" dirty="0" smtClean="0"/>
                        <a:t>-SUAS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6.199,79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IGDBF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18.110,03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</a:t>
                      </a:r>
                      <a:r>
                        <a:rPr lang="pt-BR" baseline="0" dirty="0" smtClean="0"/>
                        <a:t> Prev. Leg. Trânsito – 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30.199,59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Prev.</a:t>
                      </a:r>
                      <a:r>
                        <a:rPr lang="pt-BR" baseline="0" dirty="0" smtClean="0"/>
                        <a:t> Leg. Trânsito – PM/SC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15.870,21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pt-BR" dirty="0" smtClean="0"/>
                        <a:t>00.01.0636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Prev. Leg. Trânsito – SSP/SC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15.650,38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0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</TotalTime>
  <Words>1185</Words>
  <Application>Microsoft Office PowerPoint</Application>
  <PresentationFormat>Apresentação na tela (4:3)</PresentationFormat>
  <Paragraphs>682</Paragraphs>
  <Slides>20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MUNICÍPIO DE DESCANSO AUDIÊNCIA PÚBLICA  L O A -  2 0 2 2</vt:lpstr>
      <vt:lpstr>Base Legal - Obrigatoriedade</vt:lpstr>
      <vt:lpstr>Lei Orçamentária Anual - LOA</vt:lpstr>
      <vt:lpstr>Apresentação do PowerPoint</vt:lpstr>
      <vt:lpstr>Apresentação do PowerPoint</vt:lpstr>
      <vt:lpstr>Apresentação do PowerPoint</vt:lpstr>
      <vt:lpstr>Apresentação do PowerPoint</vt:lpstr>
      <vt:lpstr>ESTIMATIVA DOS RECURSOS</vt:lpstr>
      <vt:lpstr>RECURSOS</vt:lpstr>
      <vt:lpstr>Apresentação do PowerPoint</vt:lpstr>
      <vt:lpstr>Apresentação do PowerPoint</vt:lpstr>
      <vt:lpstr>Apresentação do PowerPoint</vt:lpstr>
      <vt:lpstr>DESPESAS POR FUNÇÃO DE GOVERNO</vt:lpstr>
      <vt:lpstr>DESPESAS POR FUNÇÃO DE GOVERNO</vt:lpstr>
      <vt:lpstr>Despesas por Elemento e Função </vt:lpstr>
      <vt:lpstr>Despesas Elemento e Função </vt:lpstr>
      <vt:lpstr>Despesas Elemento e Função </vt:lpstr>
      <vt:lpstr>Despesas Elemento e Função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LOA 2020</dc:title>
  <dc:creator>Cliente</dc:creator>
  <cp:lastModifiedBy>Cliente</cp:lastModifiedBy>
  <cp:revision>194</cp:revision>
  <cp:lastPrinted>2021-10-06T11:04:58Z</cp:lastPrinted>
  <dcterms:created xsi:type="dcterms:W3CDTF">2019-07-24T12:34:42Z</dcterms:created>
  <dcterms:modified xsi:type="dcterms:W3CDTF">2021-10-18T16:05:11Z</dcterms:modified>
</cp:coreProperties>
</file>