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  <p:sldId id="299" r:id="rId18"/>
    <p:sldId id="274" r:id="rId19"/>
    <p:sldId id="291" r:id="rId20"/>
    <p:sldId id="275" r:id="rId21"/>
    <p:sldId id="276" r:id="rId22"/>
    <p:sldId id="277" r:id="rId23"/>
    <p:sldId id="278" r:id="rId24"/>
    <p:sldId id="279" r:id="rId25"/>
    <p:sldId id="292" r:id="rId26"/>
    <p:sldId id="280" r:id="rId27"/>
    <p:sldId id="281" r:id="rId28"/>
    <p:sldId id="298" r:id="rId29"/>
    <p:sldId id="293" r:id="rId30"/>
    <p:sldId id="294" r:id="rId31"/>
    <p:sldId id="282" r:id="rId32"/>
    <p:sldId id="290" r:id="rId33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680" autoAdjust="0"/>
  </p:normalViewPr>
  <p:slideViewPr>
    <p:cSldViewPr>
      <p:cViewPr varScale="1">
        <p:scale>
          <a:sx n="73" d="100"/>
          <a:sy n="73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8E82E6-C2AC-4BD2-88E9-E38E8AA0AA66}" type="datetimeFigureOut">
              <a:rPr lang="pt-BR" smtClean="0"/>
              <a:t>09/09/2021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5DD1C4-2D9D-4628-8151-8D1C9EE2845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34064" cy="237626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344816" cy="36004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pt-BR" sz="6000" b="1" dirty="0" smtClean="0"/>
          </a:p>
          <a:p>
            <a:pPr algn="ctr"/>
            <a:r>
              <a:rPr lang="pt-BR" sz="6000" b="1" dirty="0" smtClean="0"/>
              <a:t>MUNICÍPIO DE DESCANSO</a:t>
            </a:r>
          </a:p>
          <a:p>
            <a:pPr algn="ctr"/>
            <a:r>
              <a:rPr lang="pt-BR" sz="6000" b="1" dirty="0" smtClean="0"/>
              <a:t>AUDIÊNCIA PÚBLICA </a:t>
            </a:r>
          </a:p>
          <a:p>
            <a:pPr algn="ctr"/>
            <a:r>
              <a:rPr lang="pt-BR" sz="6000" b="1" dirty="0" smtClean="0"/>
              <a:t>L D O -  2 0 2 2</a:t>
            </a:r>
          </a:p>
          <a:p>
            <a:pPr algn="ctr"/>
            <a:endParaRPr lang="pt-BR" sz="6000" b="1" dirty="0"/>
          </a:p>
        </p:txBody>
      </p:sp>
      <p:pic>
        <p:nvPicPr>
          <p:cNvPr id="4" name="Imagem 3" descr="LOGOMARCAS NO WORD"/>
          <p:cNvPicPr/>
          <p:nvPr/>
        </p:nvPicPr>
        <p:blipFill>
          <a:blip r:embed="rId2"/>
          <a:srcRect l="41876"/>
          <a:stretch>
            <a:fillRect/>
          </a:stretch>
        </p:blipFill>
        <p:spPr bwMode="auto">
          <a:xfrm>
            <a:off x="3563888" y="476672"/>
            <a:ext cx="188289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868302"/>
              </p:ext>
            </p:extLst>
          </p:nvPr>
        </p:nvGraphicFramePr>
        <p:xfrm>
          <a:off x="1115616" y="332656"/>
          <a:ext cx="777686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5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- </a:t>
                      </a:r>
                      <a:r>
                        <a:rPr lang="pt-BR" baseline="0" dirty="0" smtClean="0"/>
                        <a:t>DESPESAS POR ÓRGÃO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Órgão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2 0 2 1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Poder Legislativo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1.465.000,00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02.00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Chefia</a:t>
                      </a:r>
                      <a:r>
                        <a:rPr lang="pt-BR" baseline="0" dirty="0" smtClean="0"/>
                        <a:t> do Poder Executivo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619.000,00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859.000,00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03.00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Administração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1.026.491,00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1.199.940,00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04.00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Fazenda e 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1.159.000,00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1.187.400,00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05.00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Munic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Desenv.Economico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109.000,00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06.00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7.590.959,17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8.978.251,99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07.00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Esportes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08.00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2.314.950,00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2.229.959,78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09.00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Obras e </a:t>
                      </a:r>
                      <a:r>
                        <a:rPr lang="pt-BR" dirty="0" err="1" smtClean="0"/>
                        <a:t>Serv</a:t>
                      </a:r>
                      <a:r>
                        <a:rPr lang="pt-BR" dirty="0" smtClean="0"/>
                        <a:t> Urbanos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2.278.450,00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2.453.000,13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Agric</a:t>
                      </a:r>
                      <a:r>
                        <a:rPr lang="pt-BR" dirty="0" smtClean="0"/>
                        <a:t> e Meio </a:t>
                      </a:r>
                      <a:r>
                        <a:rPr lang="pt-BR" dirty="0" err="1" smtClean="0"/>
                        <a:t>Amb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1.657.049,00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1.918.600,00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Sec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Munic</a:t>
                      </a:r>
                      <a:r>
                        <a:rPr lang="pt-BR" dirty="0" smtClean="0"/>
                        <a:t> do Bem Estar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1.987.887,08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2.238.143,10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Encargos</a:t>
                      </a:r>
                      <a:r>
                        <a:rPr lang="pt-BR" baseline="0" dirty="0" smtClean="0"/>
                        <a:t> Gerais do 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2.515.320,00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3.019.925,50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13.00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 - FMS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7.757.414,29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8.346.051,83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31.015.520,54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34.935.272,33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40512"/>
              </p:ext>
            </p:extLst>
          </p:nvPr>
        </p:nvGraphicFramePr>
        <p:xfrm>
          <a:off x="1187624" y="2204864"/>
          <a:ext cx="7848876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 LEGISLATIVO</a:t>
                      </a:r>
                    </a:p>
                    <a:p>
                      <a:pPr algn="ctr"/>
                      <a:r>
                        <a:rPr lang="pt-BR" dirty="0" smtClean="0"/>
                        <a:t>CAMARA MUNICIPAL DE VEREADORES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Processo</a:t>
                      </a:r>
                      <a:r>
                        <a:rPr lang="pt-BR" b="1" baseline="0" dirty="0" smtClean="0"/>
                        <a:t> Legislativo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Viabilizar o cumprimento das funções legislativas, constitucionais e de controle externo, bem como, dotar a Câmara de Vereadores de condições físicas para o bom andamento das atividades inerentes ao processo legislativo municipal.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sz="1700" dirty="0" smtClean="0"/>
                        <a:t>MANUTENÇÃO DO PODER LEGISLATIVO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8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62111"/>
              </p:ext>
            </p:extLst>
          </p:nvPr>
        </p:nvGraphicFramePr>
        <p:xfrm>
          <a:off x="1115616" y="692696"/>
          <a:ext cx="784887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CHEFIA</a:t>
                      </a:r>
                      <a:r>
                        <a:rPr lang="pt-BR" baseline="0" dirty="0" smtClean="0"/>
                        <a:t> DO PODER EXECUTIVO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integradas de planejamento e modernização dos serviços públicos, por meio da gestão administrativa focada na avaliação e controle de resultados, garantindo a eficiência e eficácia no atendimento das demandas dos cidadãos, contemplando a transparência dos atos.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2.002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GABINETE DO PREFEITO E ASSESSORIA JURÍDICA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13674"/>
              </p:ext>
            </p:extLst>
          </p:nvPr>
        </p:nvGraphicFramePr>
        <p:xfrm>
          <a:off x="1115616" y="4365104"/>
          <a:ext cx="7848876" cy="184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37107258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67679265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917951530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34973537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3934579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165931198"/>
                    </a:ext>
                  </a:extLst>
                </a:gridCol>
                <a:gridCol w="1728196">
                  <a:extLst>
                    <a:ext uri="{9D8B030D-6E8A-4147-A177-3AD203B41FA5}">
                      <a16:colId xmlns:a16="http://schemas.microsoft.com/office/drawing/2014/main" val="30226479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PROGRAMA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021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Proteção da Criança e Adolescente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84719"/>
                  </a:ext>
                </a:extLst>
              </a:tr>
              <a:tr h="36720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Garantir e assegurar os direitos da criança e do adolescente.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51598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30350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2.003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ATIVIDADES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54205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 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859.000,00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64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0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544375"/>
              </p:ext>
            </p:extLst>
          </p:nvPr>
        </p:nvGraphicFramePr>
        <p:xfrm>
          <a:off x="1115616" y="1412776"/>
          <a:ext cx="7848876" cy="439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 MUNICIPAL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3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integradas de planejamento e modernização dos serviços públicos, por meio da gestão administrativa focada na avaliação e controle de resultados, garantindo a eficiência e eficácia no atendimento das demandas dos cidadãos, contemplando a transparência dos atos.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2.004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MANUT.  E ADEQUAÇÃO DO PAÇO MUNICIPAL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ATIVIDADES ADMINISTRATIVAS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707.940,00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2.006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ASSES. DE IMPRENSA E COMUNICAÇÃO OFICIAL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2.007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COMPRAS/LICITAÇÕES E PATRIMÔNIO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9709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1.199.940,00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3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982436"/>
              </p:ext>
            </p:extLst>
          </p:nvPr>
        </p:nvGraphicFramePr>
        <p:xfrm>
          <a:off x="1115616" y="620688"/>
          <a:ext cx="784887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 MUNICIPAL DE FAZENDA E PLANEJAMENTO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Administração Participativa e Transparente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integradas de planejamento e modernização dos serviços públicos, por meio da gestão administrativa focada na avaliação e controle de resultados, garantindo a eficiência e eficácia no atendimento das demandas dos cidadãos, contemplando a transparência dos atos.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2.008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50" dirty="0" smtClean="0"/>
                        <a:t>SERVIÇOS FAZENDÁRIOS E PLANEJAMENTO</a:t>
                      </a:r>
                      <a:endParaRPr lang="pt-BR" sz="1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390.400,00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2.009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50" dirty="0" smtClean="0"/>
                        <a:t>SERV. CONTÁBEIS E COORD. DE CONTROLE INTERNO</a:t>
                      </a:r>
                      <a:endParaRPr lang="pt-BR" sz="1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393.000,00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94271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80723"/>
              </p:ext>
            </p:extLst>
          </p:nvPr>
        </p:nvGraphicFramePr>
        <p:xfrm>
          <a:off x="1115616" y="4293096"/>
          <a:ext cx="784887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36318418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2210801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92069266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403371727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7012288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655558980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725492801"/>
                    </a:ext>
                  </a:extLst>
                </a:gridCol>
              </a:tblGrid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PROGRAMA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038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Dívida Pública Municipal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15609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Viabilizar o pagamento dos compromissos do Município, amortização e juros, referente a financiamentos e/ou parcelamento.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473048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1176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0.001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smtClean="0"/>
                        <a:t>DÍVIDA FUNDADA INTERNA – DFI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04312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1.187.400,00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42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7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00318"/>
              </p:ext>
            </p:extLst>
          </p:nvPr>
        </p:nvGraphicFramePr>
        <p:xfrm>
          <a:off x="1115616" y="116632"/>
          <a:ext cx="7848876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DESENVOLVIMENTO ECONOMICO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Descanso - Cidade Empreendedora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Promover a melhoria e ampliação de áreas industriais, visando a implantação de novas indústrias, apoiar o desenvolvimento do comércio local, através de suas entidades representativas, realização de feiras e/ou exposições e patrocinar a realização de cursos profissionalizantes para inclusão de jovens e adultos no mercado de trabalho.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550" dirty="0" smtClean="0"/>
                        <a:t>MANUT. DO DPTO DE INDÚSTRIA, COMÉRCIO E SERVIÇOS</a:t>
                      </a:r>
                      <a:endParaRPr lang="pt-BR" sz="15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INCENTIVO E VALORIZAÇÃO DA INDUSTRIA LOCAL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90612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2.012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SUPORTE AO COMÉRCIO LOCAL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371339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09508"/>
              </p:ext>
            </p:extLst>
          </p:nvPr>
        </p:nvGraphicFramePr>
        <p:xfrm>
          <a:off x="1109917" y="3928491"/>
          <a:ext cx="7848876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32607556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230686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65477718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37048484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7225417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01779024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76151720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História e Sabor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59683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Implantar e sinalizar a rota turística História e Sabor, embelezamento, paisagismo e revitalização do Morro do Cristo Redentor.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9329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48211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2.013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FOMENTO AO TURISMO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08023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2.014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REVITALIZ.E MELH.NA GRUTA, ACESSOS E MORRO DO CRISTO REDENTOR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  <a:p>
                      <a:pPr algn="r"/>
                      <a:r>
                        <a:rPr lang="pt-BR" dirty="0" smtClean="0"/>
                        <a:t>35.000,00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76102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TOTAL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273.000,00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43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12502"/>
              </p:ext>
            </p:extLst>
          </p:nvPr>
        </p:nvGraphicFramePr>
        <p:xfrm>
          <a:off x="1043608" y="188640"/>
          <a:ext cx="7848876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EDUCAÇÃO E CULTURA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005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Crescer Saudável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Proporcionar o fornecimento de alimentação de qualidade para todos os alunos do ensino básico municipal, visando a melhoria do aprendizado e o crescimento saudável  do educando.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2.015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ALIMENTAÇÃO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256.149,79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797"/>
              </p:ext>
            </p:extLst>
          </p:nvPr>
        </p:nvGraphicFramePr>
        <p:xfrm>
          <a:off x="1043608" y="2996952"/>
          <a:ext cx="7848876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3839504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5904804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143480528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19536758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5648089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67558078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307359348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Educação e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51047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Garantir acesso ao ensino básico de qualidade, da Creche ao Ensino Médio, valorizar o educador e o educando, ampliar e instrumentalizar unidades educacionais públicas e privadas, bem como, incentivar e apoiar o ensino profissionalizante e universitário.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167648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72590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DO DPTO DE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233.00,00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0752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3.021.000,00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90716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1.742.201,75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67094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CONSTR/AMPL/REFORMAS REDE FISICA ENSINO FUNDAMENTAL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314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78126"/>
              </p:ext>
            </p:extLst>
          </p:nvPr>
        </p:nvGraphicFramePr>
        <p:xfrm>
          <a:off x="1115616" y="764704"/>
          <a:ext cx="7848876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153868712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4600174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6249113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369775830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00297294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21142536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57761865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Educação e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9613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Garantir acesso ao ensino básico de qualidade, da Creche ao Ensino Médio, valorizar o educador e o educando, ampliar e instrumentalizar unidades educacionais públicas e privadas, bem como, incentivar e apoiar o ensino profissionalizante e universitário.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34949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98905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80" dirty="0" smtClean="0"/>
                        <a:t>CONSTRUÇÃO QUADRA COBERTA P/ATIVIVIDADES COM ALUNOS DO ENSINO FUNDAMENTAL</a:t>
                      </a:r>
                      <a:endParaRPr lang="pt-BR" sz="168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36338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CONTR/AMPL/REFORMAS REDE FISICA EDUCAÇÃO INFANTIL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7978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2.019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INCENTIVO PARA O ENSINO ESPECIAL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2612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SUPORTE AO ENSINO PROFISSIONALIZANTE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8903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INCENTIVO AO ENSINO SUPERIOR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7856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EDUCAÇÃO INFANTIL – CRECHE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2.125.100,19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2881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EDUCAÇÃO INFANTIL - PRÉ ESCOLA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657.800,26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90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436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18617"/>
              </p:ext>
            </p:extLst>
          </p:nvPr>
        </p:nvGraphicFramePr>
        <p:xfrm>
          <a:off x="1187624" y="1484784"/>
          <a:ext cx="7848876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PROGRAMA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031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Resgatando Nossa Cultura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ações e atividades que possam concretizar o resgate e o crescimento cultural, literário e artístico.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DO DPTO DE CULTURA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2.025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 E ADEQUAÇÃO DO CENTRO CULTURAL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2.026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EVENTOS E FEIRAS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326977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1.004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CONSTRUÇÃO DO CENTRO CULTURAL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78279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8.978.251,99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2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633881"/>
              </p:ext>
            </p:extLst>
          </p:nvPr>
        </p:nvGraphicFramePr>
        <p:xfrm>
          <a:off x="1187624" y="908720"/>
          <a:ext cx="784887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4056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ESPORTES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Esporte - Resgatando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Incentivar e apoiar a prática e o desenvolvimento do esporte amador em nosso município, visando projetá-lo a nível regional e estadual.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80" dirty="0" smtClean="0"/>
                        <a:t>CONSTRUÇÃO ESPAÇO RECREATIVO E PISTA ATLÉTICA</a:t>
                      </a:r>
                      <a:endParaRPr lang="pt-BR" sz="168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RECONST.PARCIAL GINÁSIO ESP. ANTONIO RECH E COBERTURA DA ARQUIBANCADA DO ESTÁDIO MUNIC JOAO BARETTA 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MANUTENÇÃO, REFORMA E AMPLIAÇÃO DO COMPLEXO ESPORTIVO MUNICIPAL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8757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MANUTENÇÃO DO DPTO DE ESPORTES E ATIVIDADES ESPORTIVAS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372.000,00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17261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672.000,00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834" y="1124744"/>
            <a:ext cx="75608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/>
              <a:t>BASE LEGAL</a:t>
            </a:r>
            <a:endParaRPr lang="pt-BR" sz="2500" dirty="0"/>
          </a:p>
          <a:p>
            <a:r>
              <a:rPr lang="pt-BR" sz="2500" b="1" dirty="0"/>
              <a:t>1. Da Audiência</a:t>
            </a:r>
            <a:endParaRPr lang="pt-BR" sz="2500" dirty="0"/>
          </a:p>
          <a:p>
            <a:r>
              <a:rPr lang="pt-BR" sz="2500" dirty="0"/>
              <a:t>Art. 48, da Lei Complementar Federal 101/2000 – LRF</a:t>
            </a:r>
          </a:p>
          <a:p>
            <a:r>
              <a:rPr lang="pt-BR" sz="2500" dirty="0"/>
              <a:t>Art. 44, da Lei Federal 10.257/2001 – Estatuto das Cidades</a:t>
            </a:r>
          </a:p>
          <a:p>
            <a:r>
              <a:rPr lang="pt-BR" sz="2500" b="1" dirty="0"/>
              <a:t> </a:t>
            </a:r>
            <a:endParaRPr lang="pt-BR" sz="2500" dirty="0"/>
          </a:p>
          <a:p>
            <a:r>
              <a:rPr lang="pt-BR" sz="2500" b="1" dirty="0"/>
              <a:t>2. Do PPA/LDO/LOA</a:t>
            </a:r>
            <a:endParaRPr lang="pt-BR" sz="2500" dirty="0"/>
          </a:p>
          <a:p>
            <a:r>
              <a:rPr lang="pt-BR" sz="2500" dirty="0"/>
              <a:t>Art. 165, da CF./88</a:t>
            </a:r>
          </a:p>
          <a:p>
            <a:r>
              <a:rPr lang="pt-BR" sz="2500" dirty="0"/>
              <a:t>Artigos 4º e 5º, da LC. 101/00 - LRF</a:t>
            </a:r>
            <a:r>
              <a:rPr lang="pt-BR" sz="2500" b="1" dirty="0"/>
              <a:t/>
            </a:r>
            <a:br>
              <a:rPr lang="pt-BR" sz="2500" b="1" dirty="0"/>
            </a:b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31704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48972"/>
              </p:ext>
            </p:extLst>
          </p:nvPr>
        </p:nvGraphicFramePr>
        <p:xfrm>
          <a:off x="1187624" y="1052736"/>
          <a:ext cx="7848876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 TRANSPORTES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033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Resgatando - Estrada Modelo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Melhorar e ampliar o sistema viário visando proporcionar aos usuários das rodovias municipais condições seguras de trafegabilidade e garantir o escoamento da produção agropecuária.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CONSTRUÇÃO DE PONTES E PONTILHÕES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1.009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CONSTRUÇÃO DE ABRIGOS DE PASSAGEIROS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RESTAURAÇÃO E/OU AMPLIAÇÃO DO PARQUE DE MÁQUINAS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80.000,00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91496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2.029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DA FROTA E CONSERV. RECUP. DAS ESTRADAS MUNICIPAIS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2.094.959,78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935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T O T A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2.229.959,78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11302"/>
              </p:ext>
            </p:extLst>
          </p:nvPr>
        </p:nvGraphicFramePr>
        <p:xfrm>
          <a:off x="1187624" y="836712"/>
          <a:ext cx="7848876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4056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OBRAS E SERVIÇOS URBANOS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Você participa - Cidade Melhora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Melhorar e ampliar a infraestrutura, paisagismo e saneamento básico urbano, assegurando trafego seguro de veículo e pedestres e mais tranquilidade aos cidadãos usuários dos serviços públicos.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1.011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50" dirty="0" smtClean="0"/>
                        <a:t>AMPL. E PAVIMENTAÇÃO DE VIAS PÚBLICAS URBANAS</a:t>
                      </a:r>
                      <a:endParaRPr lang="pt-BR" sz="1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MANUT.E FUNC.DPTO.OBRAS E SERV.URBANOS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MANUT.DE VIAS, PRAÇAS, JARDINS E CEMITÉRIO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795.000,00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 E EXPANSÃO DO SISTEMA DE ILUMINAÇÃO PÚBLICA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493.000,13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33522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500" dirty="0" smtClean="0"/>
                        <a:t>MANUT. SISTEMA DE COLETA E TRATAMENTO DE ESGOTO</a:t>
                      </a:r>
                      <a:endParaRPr lang="pt-B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1906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 SISTEMA DE COLETA E TRATAMENTO DE RESIDUOS SOLIDOS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480.000,00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589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AMPL MANUT E MELHORIAS NO ABASTEC DE ÁGUA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995848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2.453.000,13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7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62075"/>
              </p:ext>
            </p:extLst>
          </p:nvPr>
        </p:nvGraphicFramePr>
        <p:xfrm>
          <a:off x="1104972" y="332656"/>
          <a:ext cx="7848876" cy="303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4056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MUNICIPAL DE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011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Vida Rural de Qualidade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o desenvolvimento e o crescimento de uma agricultura forte e sustentável, proporcionando qualidade de vida, geração de trabalho e renda no meio rural, incentivando a produção orgânica e agroecológica.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3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MANUTENÇÃO DO DPTO DE AGRICULTURA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80" dirty="0" smtClean="0"/>
                        <a:t>INCENTIVO E ASSISTENCIA AO PRODUTOR RURAL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1.080.000,00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24471"/>
              </p:ext>
            </p:extLst>
          </p:nvPr>
        </p:nvGraphicFramePr>
        <p:xfrm>
          <a:off x="1127717" y="3573016"/>
          <a:ext cx="784887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37884370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2071143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21054496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1800433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50773362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28240029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8456493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Produção Animal de Qualidade com Sanidade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317904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Desenvolver atividades agropecuárias de forma economicamente viável e ambientalmente corretas, incrementando a cadeia produtiva, o aumento da produtividade e promover a saúde animal de forma preventiva dos rebanhos do município.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35231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61766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INCENTIVO À PRODUÇÃO ANIMAL E MELHORAMENTO GENÉTICO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98832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2.039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80" dirty="0" smtClean="0"/>
                        <a:t>DEFESA SANITÁRIA ANIMAL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366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9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601057"/>
              </p:ext>
            </p:extLst>
          </p:nvPr>
        </p:nvGraphicFramePr>
        <p:xfrm>
          <a:off x="1115616" y="1340768"/>
          <a:ext cx="7848876" cy="4137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Água Boa - Vida Saudável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Promover o uso racional e práticas conservacionistas dos recursos naturais, incentivar a recomposição e/ou respeito às áreas de preservação permanente.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37">
                <a:tc>
                  <a:txBody>
                    <a:bodyPr/>
                    <a:lstStyle/>
                    <a:p>
                      <a:r>
                        <a:rPr lang="pt-BR" dirty="0" smtClean="0"/>
                        <a:t>2.040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MANUT. DO DPTO.DE MEIO AMBIENTE E FMMA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INCENT A PRESERV E CONSERV AMBIENTAL(VIVEIRO MUNICIPAL) 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85.000,00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MANUT.POLÍTICA MUNIC.DE CONTROLE, FISCALIZ E LICENC.AMBIENTAL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64.600,00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50" dirty="0" smtClean="0"/>
                        <a:t>GERENCIAMENTO RECURSOS HÍDRICOS-AGRICULTOR PRODUTOR DE AGUAS</a:t>
                      </a:r>
                      <a:endParaRPr lang="pt-BR" sz="1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650" b="1" dirty="0" smtClean="0"/>
                        <a:t>TOTAL</a:t>
                      </a:r>
                      <a:endParaRPr lang="pt-BR" sz="16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1.918.600,00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9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7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86197"/>
              </p:ext>
            </p:extLst>
          </p:nvPr>
        </p:nvGraphicFramePr>
        <p:xfrm>
          <a:off x="1115616" y="404664"/>
          <a:ext cx="7848876" cy="366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448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</a:p>
                    <a:p>
                      <a:pPr algn="ctr"/>
                      <a:r>
                        <a:rPr lang="pt-BR" baseline="0" dirty="0" smtClean="0"/>
                        <a:t>SECRETARIA MUNICIPAL DE ASSISTÊNCIA SOCIAL</a:t>
                      </a:r>
                      <a:endParaRPr lang="pt-B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Gestão Municipal da Assistência Social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Gerir os serviços, programas, projetos e benefícios da política municipal de assistência social. 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36">
                <a:tc>
                  <a:txBody>
                    <a:bodyPr/>
                    <a:lstStyle/>
                    <a:p>
                      <a:r>
                        <a:rPr lang="pt-BR" dirty="0" smtClean="0"/>
                        <a:t>2.044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50" dirty="0" smtClean="0"/>
                        <a:t>MANUT.E FUNC.DA SECRETARIA ASSISTÊNCIA SOCIAL</a:t>
                      </a:r>
                      <a:endParaRPr lang="pt-BR" sz="16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760">
                <a:tc>
                  <a:txBody>
                    <a:bodyPr/>
                    <a:lstStyle/>
                    <a:p>
                      <a:r>
                        <a:rPr lang="pt-BR" dirty="0" smtClean="0"/>
                        <a:t>2.045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80" dirty="0" smtClean="0"/>
                        <a:t>MANUT. ATIVIDADES E ADEQUAÇÃO FISICA DOS CENTROS DE IDOSOS</a:t>
                      </a:r>
                      <a:endParaRPr lang="pt-BR" sz="178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760">
                <a:tc>
                  <a:txBody>
                    <a:bodyPr/>
                    <a:lstStyle/>
                    <a:p>
                      <a:r>
                        <a:rPr lang="pt-BR" dirty="0" smtClean="0"/>
                        <a:t>2.047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80" dirty="0" smtClean="0"/>
                        <a:t>GESTÃO DO CONTROLE SOCIAL(CONSELHOS)</a:t>
                      </a:r>
                      <a:endParaRPr lang="pt-BR" sz="178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78992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102635"/>
              </p:ext>
            </p:extLst>
          </p:nvPr>
        </p:nvGraphicFramePr>
        <p:xfrm>
          <a:off x="1115616" y="4365104"/>
          <a:ext cx="784887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59758704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5212072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54721953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83090333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7606697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022584524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5757543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039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Atenção ao Portador de Necessidades Especiais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177896"/>
                  </a:ext>
                </a:extLst>
              </a:tr>
              <a:tr h="741680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Suporte, amparo e assistência aos portadores de necessidades especiais.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17274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031321"/>
                  </a:ext>
                </a:extLst>
              </a:tr>
              <a:tr h="368136">
                <a:tc>
                  <a:txBody>
                    <a:bodyPr/>
                    <a:lstStyle/>
                    <a:p>
                      <a:r>
                        <a:rPr lang="pt-BR" dirty="0" smtClean="0"/>
                        <a:t>2.046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00" dirty="0" smtClean="0"/>
                        <a:t>MANUT. ATIV..DE ASSISTENCIA AOS PORTADORES DE DEFICIENCIA</a:t>
                      </a:r>
                      <a:endParaRPr lang="pt-BR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35.000,00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18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55124"/>
              </p:ext>
            </p:extLst>
          </p:nvPr>
        </p:nvGraphicFramePr>
        <p:xfrm>
          <a:off x="1117516" y="908720"/>
          <a:ext cx="784887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Proteção Social Especial de Média Complexidade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Apoiar, orientar e acompanhar as famílias com um ou mais de seus membros em situação de ameaça ou violação de seus direitos.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480" dirty="0" smtClean="0"/>
                        <a:t>SERV. PROTEÇÃO SOCIAL ESPECIAL DE MÉDIA COMPLEXIDADE</a:t>
                      </a:r>
                      <a:endParaRPr lang="pt-BR" sz="148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209.473,53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72718"/>
              </p:ext>
            </p:extLst>
          </p:nvPr>
        </p:nvGraphicFramePr>
        <p:xfrm>
          <a:off x="1117516" y="3212976"/>
          <a:ext cx="784887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4291765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6072983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297397954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71148709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06866226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val="643318812"/>
                    </a:ext>
                  </a:extLst>
                </a:gridCol>
                <a:gridCol w="1656188">
                  <a:extLst>
                    <a:ext uri="{9D8B030D-6E8A-4147-A177-3AD203B41FA5}">
                      <a16:colId xmlns:a16="http://schemas.microsoft.com/office/drawing/2014/main" val="65358555"/>
                    </a:ext>
                  </a:extLst>
                </a:gridCol>
              </a:tblGrid>
              <a:tr h="130408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Proteção Social Básica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813327"/>
                  </a:ext>
                </a:extLst>
              </a:tr>
              <a:tr h="26081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Desenvolver o trabalho social com famílias em situação de vulnerabilidade social e fortalecer a função protetiva da família, contribuindo na melhoria de sua qualidade de vida, prevenindo a ruptura dos vínculos familiares e comunitários.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874249"/>
                  </a:ext>
                </a:extLst>
              </a:tr>
              <a:tr h="130408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4039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2.049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GESTÃO DA PROTEÇÃO SOCIAL BÁSICA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780.359,90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562242"/>
                  </a:ext>
                </a:extLst>
              </a:tr>
              <a:tr h="130408">
                <a:tc>
                  <a:txBody>
                    <a:bodyPr/>
                    <a:lstStyle/>
                    <a:p>
                      <a:r>
                        <a:rPr lang="pt-BR" dirty="0" smtClean="0"/>
                        <a:t>2.050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MANUT.DA POLITICA DE BENEFICIOS EVENTUAIS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1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22546"/>
              </p:ext>
            </p:extLst>
          </p:nvPr>
        </p:nvGraphicFramePr>
        <p:xfrm>
          <a:off x="1115616" y="764704"/>
          <a:ext cx="7848000" cy="2116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53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Coordenação dos Serviços </a:t>
                      </a:r>
                      <a:r>
                        <a:rPr lang="pt-BR" b="1" dirty="0" err="1" smtClean="0"/>
                        <a:t>Socioassistenciais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37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Apoio à gestão descentralizada do Sistema Único de Assistência Social e do Programa Bolsa Família.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42146"/>
                  </a:ext>
                </a:extLst>
              </a:tr>
              <a:tr h="360537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598">
                <a:tc>
                  <a:txBody>
                    <a:bodyPr/>
                    <a:lstStyle/>
                    <a:p>
                      <a:r>
                        <a:rPr lang="pt-BR" dirty="0" smtClean="0"/>
                        <a:t>2.051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GESTÃO DO PROGRAMA BOLSA FAMILIA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20.610,03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19">
                <a:tc>
                  <a:txBody>
                    <a:bodyPr/>
                    <a:lstStyle/>
                    <a:p>
                      <a:r>
                        <a:rPr lang="pt-BR" dirty="0" smtClean="0"/>
                        <a:t>2.052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500" dirty="0" smtClean="0"/>
                        <a:t>MANUT.GESTÃO DOS SERVIÇOS SOCIOASSISTENCIAIS-GESTÃO</a:t>
                      </a:r>
                      <a:endParaRPr lang="pt-B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10.199,79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19677"/>
              </p:ext>
            </p:extLst>
          </p:nvPr>
        </p:nvGraphicFramePr>
        <p:xfrm>
          <a:off x="1115616" y="3861048"/>
          <a:ext cx="784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1">
                  <a:extLst>
                    <a:ext uri="{9D8B030D-6E8A-4147-A177-3AD203B41FA5}">
                      <a16:colId xmlns:a16="http://schemas.microsoft.com/office/drawing/2014/main" val="295801878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14500555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606128548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3756982279"/>
                    </a:ext>
                  </a:extLst>
                </a:gridCol>
                <a:gridCol w="1079999">
                  <a:extLst>
                    <a:ext uri="{9D8B030D-6E8A-4147-A177-3AD203B41FA5}">
                      <a16:colId xmlns:a16="http://schemas.microsoft.com/office/drawing/2014/main" val="3825997234"/>
                    </a:ext>
                  </a:extLst>
                </a:gridCol>
                <a:gridCol w="1584712">
                  <a:extLst>
                    <a:ext uri="{9D8B030D-6E8A-4147-A177-3AD203B41FA5}">
                      <a16:colId xmlns:a16="http://schemas.microsoft.com/office/drawing/2014/main" val="448395040"/>
                    </a:ext>
                  </a:extLst>
                </a:gridCol>
                <a:gridCol w="1439288">
                  <a:extLst>
                    <a:ext uri="{9D8B030D-6E8A-4147-A177-3AD203B41FA5}">
                      <a16:colId xmlns:a16="http://schemas.microsoft.com/office/drawing/2014/main" val="2676686573"/>
                    </a:ext>
                  </a:extLst>
                </a:gridCol>
              </a:tblGrid>
              <a:tr h="36053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018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Serviço de Proteção Social de Alta Complexidade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97369"/>
                  </a:ext>
                </a:extLst>
              </a:tr>
              <a:tr h="360537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Proporcionar e garantir acolhimento em diferentes tipos de equipamentos, destinados à famílias e/ou indivíduos com vínculos familiares rompidos e fragilizados, a fim de garantir proteção integral.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611903"/>
                  </a:ext>
                </a:extLst>
              </a:tr>
              <a:tr h="360537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97529"/>
                  </a:ext>
                </a:extLst>
              </a:tr>
              <a:tr h="355598">
                <a:tc>
                  <a:txBody>
                    <a:bodyPr/>
                    <a:lstStyle/>
                    <a:p>
                      <a:r>
                        <a:rPr lang="pt-BR" dirty="0" smtClean="0"/>
                        <a:t>2.055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500" dirty="0" smtClean="0"/>
                        <a:t>SERV. DE PROTEÇÃO SOCIAL ESPECIAL DE ALTA COMPLEXIDADE</a:t>
                      </a:r>
                      <a:endParaRPr lang="pt-B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594.000,00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722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71132"/>
              </p:ext>
            </p:extLst>
          </p:nvPr>
        </p:nvGraphicFramePr>
        <p:xfrm>
          <a:off x="1127717" y="764704"/>
          <a:ext cx="7848876" cy="235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020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Infância e Adolescência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Desenvolver políticas, programas e ações de promoção, proteção e defesa dos direitos da criança e adolescente.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53785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CONSELHO </a:t>
                      </a:r>
                      <a:r>
                        <a:rPr lang="pt-BR" sz="1800" dirty="0" err="1" smtClean="0"/>
                        <a:t>MUNICiPAL</a:t>
                      </a:r>
                      <a:r>
                        <a:rPr lang="pt-BR" sz="1800" dirty="0" smtClean="0"/>
                        <a:t> DOS DIREITOS DA CRIANÇA E ADOLESCENTE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600" dirty="0" smtClean="0"/>
                        <a:t>MANUT. E FUNCIONAMENTO DAS ATIVIDADES DO F.I.A.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16.500,00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693886"/>
              </p:ext>
            </p:extLst>
          </p:nvPr>
        </p:nvGraphicFramePr>
        <p:xfrm>
          <a:off x="1127717" y="3645024"/>
          <a:ext cx="7848876" cy="235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2291193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4869355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609571307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4141609087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4146566729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856961824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19329666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022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Direito à Habitação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46775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Incrementar o Fundo Rotativo Habitacional, visando minimizar o déficit habitacional, contribuindo para melhoria da qualidade de vida da população.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3724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240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1.005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IMPL INFRAEST CONST E/OU AMPL.HABITACIONAL DE INTERESSE SOCIAL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31.999,85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03129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2.238.143,10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1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6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58492"/>
              </p:ext>
            </p:extLst>
          </p:nvPr>
        </p:nvGraphicFramePr>
        <p:xfrm>
          <a:off x="1043608" y="332656"/>
          <a:ext cx="7848876" cy="339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3448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ENCARGOS</a:t>
                      </a:r>
                      <a:r>
                        <a:rPr lang="pt-BR" baseline="0" dirty="0" smtClean="0"/>
                        <a:t> GERAIS DO MUNICÍPIO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025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Segurança Pública e Cidadania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Desenvolvimento de atividades de segurança através de ações conveniadas que garantam e preservem a ordem pública e a defesa da população.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56688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SEGURANÇA PÚBLICA – CONVÊNIOS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101.820,37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2057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CORPO DE BOMBEIROS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70.800,13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20572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2.028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MANUTENÇÃO DAS AÇÕES DA COORDENADORIA MUNIC DE DEFESA CIVIL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93198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70383"/>
              </p:ext>
            </p:extLst>
          </p:nvPr>
        </p:nvGraphicFramePr>
        <p:xfrm>
          <a:off x="1043608" y="4149080"/>
          <a:ext cx="7848876" cy="23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2786966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0832977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4079606391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122798830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775065062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31983719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19248088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026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Previdência Social aos Servidores Públicos e Agentes Políticos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159517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just"/>
                      <a:r>
                        <a:rPr lang="pt-BR" sz="1600" b="1" dirty="0" smtClean="0"/>
                        <a:t>Viabilizar a contribuição para a seguridade social e ao PASEP dos Servidores Públicos e Agentes Políticos Municipais.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136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1282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ENCARGOS PREVIDENCIÁRIOS - RGPS/RPPS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1.070.000,00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4281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r>
                        <a:rPr lang="pt-BR" dirty="0" smtClean="0"/>
                        <a:t>2.059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CONTRIBUIÇÃO PARA O PASEP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351.305,00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72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4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28242"/>
              </p:ext>
            </p:extLst>
          </p:nvPr>
        </p:nvGraphicFramePr>
        <p:xfrm>
          <a:off x="1142915" y="764704"/>
          <a:ext cx="7848876" cy="247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027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Encargos Especiais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gridSpan="7">
                  <a:txBody>
                    <a:bodyPr/>
                    <a:lstStyle/>
                    <a:p>
                      <a:r>
                        <a:rPr lang="pt-BR" b="0" dirty="0" smtClean="0"/>
                        <a:t>Atendimento de despesas diversas ao encargo do Município, que não se enquadrem em órgãos específicos, bem como, indenizações e sentenças de ações judiciais em que o Município seja </a:t>
                      </a:r>
                      <a:r>
                        <a:rPr lang="pt-BR" b="0" dirty="0" err="1" smtClean="0"/>
                        <a:t>pólo</a:t>
                      </a:r>
                      <a:r>
                        <a:rPr lang="pt-BR" b="0" dirty="0" smtClean="0"/>
                        <a:t> passivo.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778365"/>
                  </a:ext>
                </a:extLst>
              </a:tr>
              <a:tr h="396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0.002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DESPESAS DIVERSAS AO ENCARGO DO MUNICÍPIO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691.000,00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0.003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APOSENTADOS E PENSIONISTAS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505.000,00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108789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740006"/>
              </p:ext>
            </p:extLst>
          </p:nvPr>
        </p:nvGraphicFramePr>
        <p:xfrm>
          <a:off x="1142915" y="3933056"/>
          <a:ext cx="7848876" cy="219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192783635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72509706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309148335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424726160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55341296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10345681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3646102920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9999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Reserva de Contingência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73456"/>
                  </a:ext>
                </a:extLst>
              </a:tr>
              <a:tr h="396000">
                <a:tc gridSpan="7">
                  <a:txBody>
                    <a:bodyPr/>
                    <a:lstStyle/>
                    <a:p>
                      <a:r>
                        <a:rPr lang="pt-BR" b="0" dirty="0" smtClean="0"/>
                        <a:t>Atendimento de passivos contingentes e outros riscos e eventos fiscais imprevistos.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0191"/>
                  </a:ext>
                </a:extLst>
              </a:tr>
              <a:tr h="396000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64173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0.004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750" dirty="0" smtClean="0"/>
                        <a:t>RESERVA DE CONTINGÊNCIA</a:t>
                      </a:r>
                      <a:endParaRPr lang="pt-BR" sz="17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4609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750" b="1" dirty="0" smtClean="0"/>
                        <a:t>TOTAL</a:t>
                      </a:r>
                      <a:endParaRPr lang="pt-BR" sz="17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3.019.925,50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11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0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620688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/>
              <a:t>Lei de Diretrizes Orçamentárias</a:t>
            </a:r>
            <a:endParaRPr lang="pt-BR" sz="3000" dirty="0"/>
          </a:p>
          <a:p>
            <a:r>
              <a:rPr lang="pt-BR" sz="3000" b="1" dirty="0"/>
              <a:t> </a:t>
            </a:r>
            <a:endParaRPr lang="pt-BR" sz="3000" dirty="0"/>
          </a:p>
          <a:p>
            <a:pPr algn="just"/>
            <a:r>
              <a:rPr lang="pt-BR" sz="3000" b="1" dirty="0"/>
              <a:t>Prevista no Art. 165, inciso II da CF, a LDO é </a:t>
            </a:r>
            <a:r>
              <a:rPr lang="pt-BR" sz="3000" b="1" dirty="0" smtClean="0"/>
              <a:t>o elo </a:t>
            </a:r>
            <a:r>
              <a:rPr lang="pt-BR" sz="3000" b="1" dirty="0"/>
              <a:t>entre o Plano Plurianual - PPA e a </a:t>
            </a:r>
            <a:r>
              <a:rPr lang="pt-BR" sz="3000" b="1" dirty="0" smtClean="0"/>
              <a:t>Lei Orçamentária </a:t>
            </a:r>
            <a:r>
              <a:rPr lang="pt-BR" sz="3000" b="1" dirty="0"/>
              <a:t>Anual - LOA.</a:t>
            </a:r>
            <a:endParaRPr lang="pt-BR" sz="3000" dirty="0"/>
          </a:p>
          <a:p>
            <a:r>
              <a:rPr lang="pt-BR" sz="3000" b="1" dirty="0"/>
              <a:t> </a:t>
            </a:r>
            <a:endParaRPr lang="pt-BR" sz="3000" dirty="0"/>
          </a:p>
          <a:p>
            <a:pPr algn="just"/>
            <a:r>
              <a:rPr lang="pt-BR" sz="3000" b="1" dirty="0"/>
              <a:t>Principal função da LDO - </a:t>
            </a:r>
            <a:r>
              <a:rPr lang="pt-BR" sz="3000" b="1" dirty="0" smtClean="0"/>
              <a:t>selecionar, dentre as ações </a:t>
            </a:r>
            <a:r>
              <a:rPr lang="pt-BR" sz="3000" b="1" dirty="0"/>
              <a:t>previstas no PPA, aquelas que </a:t>
            </a:r>
            <a:r>
              <a:rPr lang="pt-BR" sz="3000" b="1" dirty="0" smtClean="0"/>
              <a:t>terão prioridade </a:t>
            </a:r>
            <a:r>
              <a:rPr lang="pt-BR" sz="3000" b="1" dirty="0"/>
              <a:t>na execução </a:t>
            </a:r>
            <a:r>
              <a:rPr lang="pt-BR" sz="3000" b="1" dirty="0" smtClean="0"/>
              <a:t>do orçamento </a:t>
            </a:r>
            <a:r>
              <a:rPr lang="pt-BR" sz="3000" b="1" dirty="0"/>
              <a:t>do </a:t>
            </a:r>
            <a:r>
              <a:rPr lang="pt-BR" sz="3000" b="1" dirty="0" smtClean="0"/>
              <a:t>ano seguinte</a:t>
            </a:r>
            <a:r>
              <a:rPr lang="pt-BR" sz="3000" b="1" dirty="0"/>
              <a:t>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8659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65501"/>
              </p:ext>
            </p:extLst>
          </p:nvPr>
        </p:nvGraphicFramePr>
        <p:xfrm>
          <a:off x="1115616" y="476672"/>
          <a:ext cx="7848876" cy="5695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072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PODER</a:t>
                      </a:r>
                      <a:r>
                        <a:rPr lang="pt-BR" baseline="0" dirty="0" smtClean="0"/>
                        <a:t> EXECUTIVO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SAUDE - FMS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40">
                <a:tc gridSpan="2">
                  <a:txBody>
                    <a:bodyPr/>
                    <a:lstStyle/>
                    <a:p>
                      <a:r>
                        <a:rPr lang="pt-BR" b="1" dirty="0" smtClean="0"/>
                        <a:t>Programa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037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Saúde Preventiva e de Qualidade para Todos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Implementar e garantir a melhoria de qualidade de atenção básica da população, fortalecer a inspeção e fiscalização sanitária, o controle e erradicação de doenças transmissíveis, incrementar e ou instituir programas de prevenção à saúde.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71449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AÇÃO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2.061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MANUT.E FUNC.DAS ATIVIDADES DO FMS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642.000,00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2.062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GESTÃO DO CONSELHO MUNICIPAL DE SAÚDE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2.063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ATENÇÃO PRIMÁRIA EM SAÚDE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4.772.183,30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1765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2.064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ASSISTÊNCIA HOSPITALAR E AMBULATORIAL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1.100.000,00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506406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2.065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ATENÇÃO DE MÉDIA E ALTA COMPLEXIDADE AMBULATORIAL E HOSPITALAR 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979.539,20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682459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2.066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ASSISTÊNCIA FARMACÊUTICA 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633.746,46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230191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2.067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VIGILÂNCIA EPIDEMIOLOGICA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138.922,86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691987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2.068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VIGILÂNCIA SANITÁRIA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66.660,01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2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88861"/>
              </p:ext>
            </p:extLst>
          </p:nvPr>
        </p:nvGraphicFramePr>
        <p:xfrm>
          <a:off x="1115616" y="1844824"/>
          <a:ext cx="7848876" cy="229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2656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PROGRAMA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024</a:t>
                      </a:r>
                      <a:endParaRPr lang="pt-BR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Controle e Equilíbrio Nutricional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12">
                <a:tc gridSpan="7"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Diagnosticar, prevenir e tratar distúrbios nutricionais e doenças relacionadas à alimentação e nutrição às pessoas portadoras dessas necessidades.</a:t>
                      </a:r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56">
                <a:tc gridSpan="4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AÇÃO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r>
                        <a:rPr lang="pt-BR" dirty="0" smtClean="0"/>
                        <a:t>2.069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pt-BR" sz="1800" dirty="0" smtClean="0"/>
                        <a:t>COMBATE ÀS CARÊNCIAS NUTRICIONAIS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lang="pt-BR" sz="1800" b="1" dirty="0" smtClean="0"/>
                        <a:t>TOTAL</a:t>
                      </a:r>
                      <a:endParaRPr lang="pt-BR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8.346.051,83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1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5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26956"/>
              </p:ext>
            </p:extLst>
          </p:nvPr>
        </p:nvGraphicFramePr>
        <p:xfrm>
          <a:off x="1475656" y="980728"/>
          <a:ext cx="7320136" cy="191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 POR ENTIDADES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CAMARA DE VEREADORES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1.560.000,00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 DE DESCANSO -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25.029.220,50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 DE SAÚDE – FMS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8.346.051,83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34.935.272,33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131840" y="3861048"/>
            <a:ext cx="4104456" cy="210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Obrigado pela atenção!</a:t>
            </a:r>
          </a:p>
          <a:p>
            <a:pPr algn="ctr"/>
            <a:endParaRPr lang="pt-BR" dirty="0"/>
          </a:p>
          <a:p>
            <a:pPr algn="ctr"/>
            <a:r>
              <a:rPr lang="pt-BR" dirty="0" err="1"/>
              <a:t>Sadi</a:t>
            </a:r>
            <a:r>
              <a:rPr lang="pt-BR" dirty="0"/>
              <a:t> Inácio </a:t>
            </a:r>
            <a:r>
              <a:rPr lang="pt-BR" dirty="0" err="1"/>
              <a:t>Bonamigo</a:t>
            </a:r>
            <a:endParaRPr lang="pt-BR" dirty="0"/>
          </a:p>
          <a:p>
            <a:pPr algn="ctr"/>
            <a:r>
              <a:rPr lang="pt-BR" dirty="0"/>
              <a:t>Prefeito Municipal</a:t>
            </a:r>
          </a:p>
          <a:p>
            <a:pPr algn="ctr"/>
            <a:endParaRPr lang="pt-BR" dirty="0"/>
          </a:p>
          <a:p>
            <a:pPr algn="ctr"/>
            <a:r>
              <a:rPr lang="pt-BR" dirty="0" err="1"/>
              <a:t>Ivanei</a:t>
            </a:r>
            <a:r>
              <a:rPr lang="pt-BR" dirty="0"/>
              <a:t> </a:t>
            </a:r>
            <a:r>
              <a:rPr lang="pt-BR" dirty="0" err="1"/>
              <a:t>Brugnerotto</a:t>
            </a:r>
            <a:endParaRPr lang="pt-BR" dirty="0"/>
          </a:p>
          <a:p>
            <a:pPr algn="ctr"/>
            <a:r>
              <a:rPr lang="pt-BR" dirty="0"/>
              <a:t>Vice-Prefeito Municipal</a:t>
            </a:r>
          </a:p>
        </p:txBody>
      </p:sp>
    </p:spTree>
    <p:extLst>
      <p:ext uri="{BB962C8B-B14F-4D97-AF65-F5344CB8AC3E}">
        <p14:creationId xmlns:p14="http://schemas.microsoft.com/office/powerpoint/2010/main" val="32635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8738" y="404664"/>
            <a:ext cx="77737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O QUE DEVE CONTER A LDO?</a:t>
            </a:r>
            <a:endParaRPr lang="pt-BR" sz="2400" dirty="0"/>
          </a:p>
          <a:p>
            <a:r>
              <a:rPr lang="pt-BR" sz="2400" b="1" dirty="0"/>
              <a:t> </a:t>
            </a:r>
            <a:endParaRPr lang="pt-BR" sz="2400" dirty="0"/>
          </a:p>
          <a:p>
            <a:pPr algn="ctr"/>
            <a:r>
              <a:rPr lang="pt-BR" sz="2400" b="1" dirty="0"/>
              <a:t>Constituição Federal, Art. 165, § </a:t>
            </a:r>
            <a:r>
              <a:rPr lang="pt-BR" sz="2400" b="1" dirty="0" smtClean="0"/>
              <a:t>2º</a:t>
            </a:r>
          </a:p>
          <a:p>
            <a:pPr algn="ctr"/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As metas e prioridades da Administração Pública;</a:t>
            </a:r>
            <a:endParaRPr lang="pt-BR" sz="2400" dirty="0"/>
          </a:p>
          <a:p>
            <a:r>
              <a:rPr lang="pt-BR" sz="2400" dirty="0" smtClean="0"/>
              <a:t>• </a:t>
            </a:r>
            <a:r>
              <a:rPr lang="pt-BR" sz="2400" b="1" dirty="0" smtClean="0"/>
              <a:t>Orientações </a:t>
            </a:r>
            <a:r>
              <a:rPr lang="pt-BR" sz="2400" b="1" dirty="0"/>
              <a:t>para a elaboração da </a:t>
            </a:r>
            <a:r>
              <a:rPr lang="pt-BR" sz="2400" b="1" dirty="0" smtClean="0"/>
              <a:t>LOA;</a:t>
            </a:r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Alterações na Legislação Tributária;</a:t>
            </a:r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Estabelecer a política de aplicação das agências</a:t>
            </a:r>
            <a:endParaRPr lang="pt-BR" sz="2400" dirty="0"/>
          </a:p>
          <a:p>
            <a:r>
              <a:rPr lang="pt-BR" sz="2400" b="1" dirty="0"/>
              <a:t>  financeiras oficiais de fomento.</a:t>
            </a:r>
            <a:endParaRPr lang="pt-BR" sz="2400" dirty="0"/>
          </a:p>
          <a:p>
            <a:r>
              <a:rPr lang="pt-BR" sz="2400" b="1" dirty="0"/>
              <a:t> </a:t>
            </a:r>
            <a:endParaRPr lang="pt-BR" sz="2400" dirty="0"/>
          </a:p>
          <a:p>
            <a:pPr algn="ctr"/>
            <a:r>
              <a:rPr lang="pt-BR" sz="2400" b="1" dirty="0"/>
              <a:t>Constituição Federal, Art. </a:t>
            </a:r>
            <a:r>
              <a:rPr lang="pt-BR" sz="2400" b="1" dirty="0" smtClean="0"/>
              <a:t>169</a:t>
            </a:r>
          </a:p>
          <a:p>
            <a:endParaRPr lang="pt-BR" sz="2400" dirty="0"/>
          </a:p>
          <a:p>
            <a:r>
              <a:rPr lang="pt-BR" sz="2400" dirty="0"/>
              <a:t>• </a:t>
            </a:r>
            <a:r>
              <a:rPr lang="pt-BR" sz="2400" b="1" dirty="0"/>
              <a:t>Concessão de vantagem, aumento de </a:t>
            </a:r>
            <a:r>
              <a:rPr lang="pt-BR" sz="2400" b="1" dirty="0" smtClean="0"/>
              <a:t>remuneração, a criação </a:t>
            </a:r>
            <a:r>
              <a:rPr lang="pt-BR" sz="2400" b="1" dirty="0"/>
              <a:t>de cargos, a admissão de pessoal, </a:t>
            </a:r>
            <a:r>
              <a:rPr lang="pt-BR" sz="2400" b="1" dirty="0" smtClean="0"/>
              <a:t>e alteração de carreiras</a:t>
            </a:r>
            <a:r>
              <a:rPr lang="pt-BR" sz="2400" b="1" dirty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08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04664"/>
            <a:ext cx="770485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RELAÇÃO </a:t>
            </a:r>
            <a:r>
              <a:rPr lang="pt-BR" sz="2800" b="1" dirty="0"/>
              <a:t>DA LDO COM A LRF</a:t>
            </a:r>
            <a:endParaRPr lang="pt-BR" sz="2800" dirty="0"/>
          </a:p>
          <a:p>
            <a:r>
              <a:rPr lang="pt-BR" sz="2500" b="1" dirty="0"/>
              <a:t>Lei Complementar nº 101, de 04/05/2000, Art. 4º,</a:t>
            </a:r>
            <a:endParaRPr lang="pt-BR" sz="2500" dirty="0"/>
          </a:p>
          <a:p>
            <a:r>
              <a:rPr lang="pt-BR" sz="2800" b="1" dirty="0"/>
              <a:t> </a:t>
            </a:r>
            <a:endParaRPr lang="pt-BR" sz="2800" b="1" dirty="0" smtClean="0"/>
          </a:p>
          <a:p>
            <a:pPr algn="ctr">
              <a:spcAft>
                <a:spcPts val="600"/>
              </a:spcAft>
            </a:pPr>
            <a:r>
              <a:rPr lang="pt-BR" sz="2800" b="1" dirty="0" smtClean="0"/>
              <a:t>- equilíbrio </a:t>
            </a:r>
            <a:r>
              <a:rPr lang="pt-BR" sz="2800" b="1" dirty="0"/>
              <a:t>entre receitas e despesas;</a:t>
            </a:r>
            <a:endParaRPr lang="pt-BR" sz="2800" dirty="0"/>
          </a:p>
          <a:p>
            <a:pPr algn="ctr">
              <a:spcAft>
                <a:spcPts val="600"/>
              </a:spcAft>
            </a:pPr>
            <a:r>
              <a:rPr lang="pt-BR" sz="2700" dirty="0" smtClean="0"/>
              <a:t>- </a:t>
            </a:r>
            <a:r>
              <a:rPr lang="pt-BR" sz="2700" b="1" dirty="0" smtClean="0"/>
              <a:t>critérios </a:t>
            </a:r>
            <a:r>
              <a:rPr lang="pt-BR" sz="2700" b="1" dirty="0"/>
              <a:t>e formas de limitação </a:t>
            </a:r>
            <a:r>
              <a:rPr lang="pt-BR" sz="2700" b="1" dirty="0" smtClean="0"/>
              <a:t>de empenho;</a:t>
            </a:r>
          </a:p>
          <a:p>
            <a:pPr algn="ctr">
              <a:spcAft>
                <a:spcPts val="600"/>
              </a:spcAft>
            </a:pPr>
            <a:r>
              <a:rPr lang="pt-BR" sz="2800" dirty="0" smtClean="0"/>
              <a:t>- </a:t>
            </a:r>
            <a:r>
              <a:rPr lang="pt-BR" sz="2800" b="1" dirty="0" smtClean="0"/>
              <a:t>normas </a:t>
            </a:r>
            <a:r>
              <a:rPr lang="pt-BR" sz="2800" b="1" dirty="0"/>
              <a:t>relativas ao controle de custos e </a:t>
            </a:r>
            <a:r>
              <a:rPr lang="pt-BR" sz="2800" b="1" dirty="0" smtClean="0"/>
              <a:t>à avaliação de </a:t>
            </a:r>
            <a:r>
              <a:rPr lang="pt-BR" sz="2800" b="1" dirty="0"/>
              <a:t>resultados;</a:t>
            </a:r>
            <a:endParaRPr lang="pt-BR" sz="2800" dirty="0"/>
          </a:p>
          <a:p>
            <a:pPr algn="ctr">
              <a:spcAft>
                <a:spcPts val="600"/>
              </a:spcAft>
            </a:pPr>
            <a:r>
              <a:rPr lang="pt-BR" sz="2800" dirty="0" smtClean="0"/>
              <a:t>- </a:t>
            </a:r>
            <a:r>
              <a:rPr lang="pt-BR" sz="2800" b="1" dirty="0"/>
              <a:t>demais condições e exigências </a:t>
            </a:r>
            <a:r>
              <a:rPr lang="pt-BR" sz="2800" b="1" dirty="0" smtClean="0"/>
              <a:t>para transferências de recursos </a:t>
            </a:r>
            <a:r>
              <a:rPr lang="pt-BR" sz="2800" b="1" dirty="0"/>
              <a:t>a entidades públicas e privadas.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59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15616" y="474345"/>
            <a:ext cx="770485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dirty="0"/>
              <a:t>RELAÇÃO DA LDO COM A LRF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METAS FISCAIS: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just"/>
            <a:r>
              <a:rPr lang="pt-BR" sz="2300" b="1" dirty="0"/>
              <a:t>As metas fiscais anuais, em valores correntes </a:t>
            </a:r>
            <a:r>
              <a:rPr lang="pt-BR" sz="2300" b="1" dirty="0" smtClean="0"/>
              <a:t>e constantes</a:t>
            </a:r>
            <a:r>
              <a:rPr lang="pt-BR" sz="2300" b="1" dirty="0"/>
              <a:t>, relativas a receitas, despesas, </a:t>
            </a:r>
            <a:r>
              <a:rPr lang="pt-BR" sz="2300" b="1" dirty="0" smtClean="0"/>
              <a:t>resultados primário </a:t>
            </a:r>
            <a:r>
              <a:rPr lang="pt-BR" sz="2300" b="1" dirty="0"/>
              <a:t>e nominal, e do montante da dívida pública, </a:t>
            </a:r>
            <a:r>
              <a:rPr lang="pt-BR" sz="2300" b="1" dirty="0" smtClean="0"/>
              <a:t>para o </a:t>
            </a:r>
            <a:r>
              <a:rPr lang="pt-BR" sz="2300" b="1" dirty="0"/>
              <a:t>exercício a que se referirem e para os dois </a:t>
            </a:r>
            <a:r>
              <a:rPr lang="pt-BR" sz="2300" b="1" dirty="0" smtClean="0"/>
              <a:t>seguintes, sendo</a:t>
            </a:r>
            <a:r>
              <a:rPr lang="pt-BR" sz="2300" b="1" dirty="0"/>
              <a:t>, na prática, metas </a:t>
            </a:r>
            <a:r>
              <a:rPr lang="pt-BR" sz="2300" b="1" dirty="0" smtClean="0"/>
              <a:t>bimestrais.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pPr algn="ctr"/>
            <a:r>
              <a:rPr lang="pt-BR" sz="2300" b="1" dirty="0"/>
              <a:t>ANEXO DE RISCOS FISCAIS:</a:t>
            </a:r>
            <a:endParaRPr lang="pt-BR" sz="2300" dirty="0"/>
          </a:p>
          <a:p>
            <a:r>
              <a:rPr lang="pt-BR" sz="2300" b="1" dirty="0"/>
              <a:t> </a:t>
            </a:r>
            <a:endParaRPr lang="pt-BR" sz="2300" dirty="0"/>
          </a:p>
          <a:p>
            <a:r>
              <a:rPr lang="pt-BR" sz="2300" b="1" dirty="0"/>
              <a:t>Avaliação de passivos contingentes e de outros riscos</a:t>
            </a:r>
            <a:endParaRPr lang="pt-BR" sz="2300" dirty="0"/>
          </a:p>
          <a:p>
            <a:r>
              <a:rPr lang="pt-BR" sz="2300" b="1" dirty="0"/>
              <a:t>fiscais capazes de afetar as contas públicas, informando as providências a serem tomadas, caso se </a:t>
            </a:r>
            <a:r>
              <a:rPr lang="pt-BR" sz="2300" b="1" dirty="0" smtClean="0"/>
              <a:t>concretizem.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9636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28375"/>
              </p:ext>
            </p:extLst>
          </p:nvPr>
        </p:nvGraphicFramePr>
        <p:xfrm>
          <a:off x="1115616" y="980728"/>
          <a:ext cx="7920880" cy="506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848">
                <a:tc gridSpan="5">
                  <a:txBody>
                    <a:bodyPr/>
                    <a:lstStyle/>
                    <a:p>
                      <a:r>
                        <a:rPr lang="pt-BR" dirty="0" smtClean="0"/>
                        <a:t>DEMONSTRATIVO</a:t>
                      </a:r>
                      <a:r>
                        <a:rPr lang="pt-BR" baseline="0" dirty="0" smtClean="0"/>
                        <a:t> DA EVOLUÇÃO DA RECEITA REALIZADA</a:t>
                      </a:r>
                    </a:p>
                    <a:p>
                      <a:pPr algn="ctr"/>
                      <a:r>
                        <a:rPr lang="pt-BR" baseline="0" dirty="0" smtClean="0"/>
                        <a:t>C O N S O L I D A D 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48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ESPECIFICAÇÃO FONTE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2 0 1 9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Tributária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2.336.066,23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2.705.160,48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3.526.652,41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Contribuição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380.844,13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432.073,98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414.992,40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108.263,04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102.043,46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47.131,74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209.004,64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185.304,48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128.264,69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23.869.256,66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26.375.317,91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28.126.997,61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132.980,79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176.127,02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751.775.57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2000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1.970.946,38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2.005.458,90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4.220.784,74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pt-BR" dirty="0" smtClean="0"/>
                        <a:t>9000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</a:t>
                      </a:r>
                      <a:r>
                        <a:rPr lang="pt-BR" baseline="0" dirty="0" smtClean="0"/>
                        <a:t>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-3.355.255,96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-3.712.753,74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-3.659.893,53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T O T A</a:t>
                      </a:r>
                      <a:r>
                        <a:rPr lang="pt-BR" baseline="0" dirty="0" smtClean="0"/>
                        <a:t> 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25.652.105,91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28.268.732,49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33.556.705,63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9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52717"/>
              </p:ext>
            </p:extLst>
          </p:nvPr>
        </p:nvGraphicFramePr>
        <p:xfrm>
          <a:off x="1115616" y="1268760"/>
          <a:ext cx="7632849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832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- FONTES</a:t>
                      </a:r>
                      <a:r>
                        <a:rPr lang="pt-BR" baseline="0" dirty="0" smtClean="0"/>
                        <a:t> DE RECEITA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MUNICÍPIO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2 0 2 1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Imp.</a:t>
                      </a:r>
                      <a:r>
                        <a:rPr lang="pt-BR" baseline="0" dirty="0" smtClean="0"/>
                        <a:t>, Taxas e </a:t>
                      </a:r>
                      <a:r>
                        <a:rPr lang="pt-BR" baseline="0" dirty="0" err="1" smtClean="0"/>
                        <a:t>Contrib.Melhoria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3.088.890,00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4.166.100,00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64.280,00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58.935,01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194.100,00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198.000,02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29.582.996,25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31.765.747,47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9170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Ded.</a:t>
                      </a:r>
                      <a:r>
                        <a:rPr lang="pt-BR" baseline="0" dirty="0" err="1" smtClean="0"/>
                        <a:t>Receita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Transf</a:t>
                      </a:r>
                      <a:r>
                        <a:rPr lang="pt-BR" baseline="0" dirty="0" smtClean="0"/>
                        <a:t>. Corrente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-4.842.400,00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-5.180.080,38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1900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Outras</a:t>
                      </a:r>
                      <a:r>
                        <a:rPr lang="pt-BR" baseline="0" dirty="0" smtClean="0"/>
                        <a:t>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1.192.080,38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28.687.866,25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32.642.782,50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30133"/>
              </p:ext>
            </p:extLst>
          </p:nvPr>
        </p:nvGraphicFramePr>
        <p:xfrm>
          <a:off x="1259632" y="1916832"/>
          <a:ext cx="763284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PREVISÃO FONTES</a:t>
                      </a:r>
                      <a:r>
                        <a:rPr lang="pt-BR" baseline="0" dirty="0" smtClean="0"/>
                        <a:t> DE RECEITA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ESPECIFICAÇÕES DAS FONTES</a:t>
                      </a:r>
                    </a:p>
                    <a:p>
                      <a:pPr algn="ctr"/>
                      <a:r>
                        <a:rPr lang="pt-BR" b="1" dirty="0" smtClean="0"/>
                        <a:t>F</a:t>
                      </a:r>
                      <a:r>
                        <a:rPr lang="pt-BR" b="1" baseline="0" dirty="0" smtClean="0"/>
                        <a:t> M 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2 0 2 1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2 0 2</a:t>
                      </a:r>
                      <a:r>
                        <a:rPr lang="pt-BR" b="1" baseline="0" dirty="0" smtClean="0"/>
                        <a:t> 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1300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6.440,00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4.159,00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Transferências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2.321.214,29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2.288.330,83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</a:t>
                      </a:r>
                      <a:r>
                        <a:rPr lang="pt-BR" b="1" baseline="0" dirty="0" smtClean="0"/>
                        <a:t> O T A 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2.327.654,29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2.292.489,83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TOTAL GERAL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31.015.520,54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34.935.272,33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2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1472</TotalTime>
  <Words>2470</Words>
  <Application>Microsoft Office PowerPoint</Application>
  <PresentationFormat>Apresentação na tela (4:3)</PresentationFormat>
  <Paragraphs>749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Gill Sans MT</vt:lpstr>
      <vt:lpstr>Verdana</vt:lpstr>
      <vt:lpstr>Wingdings 2</vt:lpstr>
      <vt:lpstr>Solstício</vt:lpstr>
      <vt:lpstr>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Cliente</dc:creator>
  <cp:lastModifiedBy>Cliente</cp:lastModifiedBy>
  <cp:revision>136</cp:revision>
  <cp:lastPrinted>2021-07-19T18:27:01Z</cp:lastPrinted>
  <dcterms:created xsi:type="dcterms:W3CDTF">2019-07-12T12:16:39Z</dcterms:created>
  <dcterms:modified xsi:type="dcterms:W3CDTF">2021-09-09T11:03:29Z</dcterms:modified>
</cp:coreProperties>
</file>