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23676-8815-48D1-90E5-068679B04108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184B1-464F-4BB0-A3FA-E8A2ED578B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9755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B3777-86C1-4448-9251-2181988A8EC2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DE061-BE96-45C7-BFD4-3B9EFBE1AB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22470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58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99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02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71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758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40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94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26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98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02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12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3AB69-DADD-4A4D-B583-DD4162D1D8C9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78F95-D7E1-43F5-ACC3-8B968A123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15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6911" y="2473234"/>
            <a:ext cx="10128071" cy="39101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pt-BR" sz="60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6000" b="1" dirty="0" smtClean="0"/>
              <a:t>Plano </a:t>
            </a:r>
            <a:r>
              <a:rPr lang="pt-BR" sz="6000" b="1" dirty="0"/>
              <a:t>Plurianual – </a:t>
            </a:r>
            <a:r>
              <a:rPr lang="pt-BR" sz="6000" b="1" dirty="0" smtClean="0"/>
              <a:t>PPA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6000" b="1" dirty="0" smtClean="0"/>
              <a:t>Quadriênio 2022 </a:t>
            </a:r>
            <a:r>
              <a:rPr lang="pt-BR" sz="6000" b="1" dirty="0"/>
              <a:t>– </a:t>
            </a:r>
            <a:r>
              <a:rPr lang="pt-BR" sz="6000" b="1" dirty="0" smtClean="0"/>
              <a:t>202</a:t>
            </a:r>
            <a:r>
              <a:rPr lang="pt-BR" sz="6000" b="1" dirty="0"/>
              <a:t>5</a:t>
            </a:r>
            <a:r>
              <a:rPr lang="pt-BR" sz="6000" b="1" dirty="0" smtClean="0"/>
              <a:t/>
            </a:r>
            <a:br>
              <a:rPr lang="pt-BR" sz="6000" b="1" dirty="0" smtClean="0"/>
            </a:br>
            <a:endParaRPr lang="pt-BR" sz="60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5259"/>
              </p:ext>
            </p:extLst>
          </p:nvPr>
        </p:nvGraphicFramePr>
        <p:xfrm>
          <a:off x="1193074" y="161426"/>
          <a:ext cx="10014857" cy="185896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909003">
                  <a:extLst>
                    <a:ext uri="{9D8B030D-6E8A-4147-A177-3AD203B41FA5}">
                      <a16:colId xmlns:a16="http://schemas.microsoft.com/office/drawing/2014/main" val="2188471140"/>
                    </a:ext>
                  </a:extLst>
                </a:gridCol>
                <a:gridCol w="8105854">
                  <a:extLst>
                    <a:ext uri="{9D8B030D-6E8A-4147-A177-3AD203B41FA5}">
                      <a16:colId xmlns:a16="http://schemas.microsoft.com/office/drawing/2014/main" val="814036312"/>
                    </a:ext>
                  </a:extLst>
                </a:gridCol>
              </a:tblGrid>
              <a:tr h="1846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Estado de Santa Catarina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MUNICÍPIO DE DESCANSO - </a:t>
                      </a:r>
                      <a:r>
                        <a:rPr lang="pt-BR" sz="2400" b="1" dirty="0" smtClean="0">
                          <a:effectLst/>
                        </a:rPr>
                        <a:t>CNPJ </a:t>
                      </a:r>
                      <a:r>
                        <a:rPr lang="pt-BR" sz="2400" b="1" dirty="0">
                          <a:effectLst/>
                        </a:rPr>
                        <a:t>83.026.138/0001-97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effectLst/>
                        </a:rPr>
                        <a:t>Avenida Marechal Deodoro, nº </a:t>
                      </a:r>
                      <a:r>
                        <a:rPr lang="pt-BR" sz="2400" b="1" dirty="0" smtClean="0">
                          <a:effectLst/>
                        </a:rPr>
                        <a:t>146 Centro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CEP 89.910-000 Descanso </a:t>
                      </a:r>
                      <a:r>
                        <a:rPr lang="pt-BR" sz="2400" b="1" dirty="0">
                          <a:effectLst/>
                        </a:rPr>
                        <a:t>– SC.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effectLst/>
                        </a:rPr>
                        <a:t>AUDIÊNCIA</a:t>
                      </a:r>
                      <a:r>
                        <a:rPr lang="pt-BR" sz="2400" b="1" baseline="0" dirty="0" smtClean="0">
                          <a:effectLst/>
                        </a:rPr>
                        <a:t> PÚBLICA  - PPA 2022 A 2025</a:t>
                      </a:r>
                      <a:endParaRPr lang="pt-BR" sz="2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39949304"/>
                  </a:ext>
                </a:extLst>
              </a:tr>
            </a:tbl>
          </a:graphicData>
        </a:graphic>
      </p:graphicFrame>
      <p:pic>
        <p:nvPicPr>
          <p:cNvPr id="1026" name="Imagem 1" descr="LOGOMARCAS NO WO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76"/>
          <a:stretch>
            <a:fillRect/>
          </a:stretch>
        </p:blipFill>
        <p:spPr bwMode="auto">
          <a:xfrm>
            <a:off x="1349827" y="174172"/>
            <a:ext cx="1637212" cy="163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81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181901"/>
              </p:ext>
            </p:extLst>
          </p:nvPr>
        </p:nvGraphicFramePr>
        <p:xfrm>
          <a:off x="409304" y="418630"/>
          <a:ext cx="11591107" cy="5529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778516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4339892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AGRICULTURA E MEIO AMBIENTE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AGRICULTURA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/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/>
                        </a:rPr>
                        <a:t> de Agricultura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Incentivo e Assistência ao Produtor Rural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Incentivo à Produção Animal e Melhoramento Genético</a:t>
                      </a:r>
                    </a:p>
                    <a:p>
                      <a:pPr marL="457200" indent="-4572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Defesa Sanitária Animal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/>
                        </a:rPr>
                        <a:t>FUNDO MUNICIPAL DO MEIO AMBIENTE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/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/>
                        </a:rPr>
                        <a:t> de Meio Ambiente e FMMA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Incentivo a Preservação e Conservação Ambiental (Viveiro Municipal)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Manutenção da Política Municipal de Controle, Fiscalização e Licenciamento Ambiental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Gerenciamento dos Recursos Hídricos – Agricultor Produtor de Águas</a:t>
                      </a: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410916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5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548"/>
              </p:ext>
            </p:extLst>
          </p:nvPr>
        </p:nvGraphicFramePr>
        <p:xfrm>
          <a:off x="409304" y="418630"/>
          <a:ext cx="11591107" cy="621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71324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110177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ASSISTÊNCIA SOCIAL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ASSISTÊNCIA SOCIAL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e Funcionamento da Secretaria de Assistência Social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das Atividades e Adequação Física dos Centros de Idosos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das Atividades de Assistência aos Portadores de Deficiência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do Controle Social(Conselhos)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ASSISTÊNCIA SOCIAL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de Proteção Social Especial de Média Complexidade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da Proteção Social Básica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da Política de Benefícios Eventuais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 de Proteção Social Especial de Alta Complexidade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do Programa Bolsa Família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dos Serviços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Socioassistenciais</a:t>
                      </a: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76464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39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1558"/>
              </p:ext>
            </p:extLst>
          </p:nvPr>
        </p:nvGraphicFramePr>
        <p:xfrm>
          <a:off x="409304" y="235131"/>
          <a:ext cx="11591107" cy="64811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456588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627701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DA INFÂNCIA E ADOLESCENCIA – FIA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Conselho Municipal dos Direitos da Criança e Adolescente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e Funcionamento do F I A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HABITAÇÃO DE INTERESSE SOCIAL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Implantação, Infraestrutura, Construção e/ou Ampliação Habitacional de Interesse Social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ENCARGOS GERAIS DO MUNICÍPIO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Segurança Pública – Convênios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Corpo de Bombeiros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Encargos Previdenciários – RGPS/RPPS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Contribuição para o PASEP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Despesas Diversas ao Encargo do Município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Aposentados e Pensionistas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Reserva de Contingência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ENFRENTAMENTO A DESASTRES – FMED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das Ações da Coordenadoria Municipal de Defesa Civil</a:t>
                      </a: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95711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67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565742"/>
              </p:ext>
            </p:extLst>
          </p:nvPr>
        </p:nvGraphicFramePr>
        <p:xfrm>
          <a:off x="409304" y="418630"/>
          <a:ext cx="11591107" cy="621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713243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110177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SAÚDE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SAÚDE – F M 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e Funcionamento das Atividades do F M 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do Conselho Municipal de Saúde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Atenção Primária em Saúde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Assistência Hospitalar e Ambulatorial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Atenção de Média e Alta Complexidade Ambulatorial e Hospitalar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Assistência Farmacêutica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Vigilância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Epidemiologica</a:t>
                      </a: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Vigilância Sanitária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Combate às Carências Nutricionais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76464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58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77016"/>
              </p:ext>
            </p:extLst>
          </p:nvPr>
        </p:nvGraphicFramePr>
        <p:xfrm>
          <a:off x="200298" y="418630"/>
          <a:ext cx="11887198" cy="62373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1280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355759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270159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730901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PROJEÇÃO</a:t>
                      </a:r>
                      <a:r>
                        <a:rPr lang="pt-BR" sz="2400" b="1" i="1" u="sng" baseline="0" dirty="0" smtClean="0"/>
                        <a:t> DE RECEITAS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110177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76464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827860"/>
              </p:ext>
            </p:extLst>
          </p:nvPr>
        </p:nvGraphicFramePr>
        <p:xfrm>
          <a:off x="291737" y="1076718"/>
          <a:ext cx="11704320" cy="377552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950720">
                  <a:extLst>
                    <a:ext uri="{9D8B030D-6E8A-4147-A177-3AD203B41FA5}">
                      <a16:colId xmlns:a16="http://schemas.microsoft.com/office/drawing/2014/main" val="4129722023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96190214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21132696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3891084021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150556897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574658658"/>
                    </a:ext>
                  </a:extLst>
                </a:gridCol>
              </a:tblGrid>
              <a:tr h="936958">
                <a:tc>
                  <a:txBody>
                    <a:bodyPr/>
                    <a:lstStyle/>
                    <a:p>
                      <a:pPr algn="ctr"/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ESTIMADO</a:t>
                      </a:r>
                    </a:p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2 0 2 1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2 0 2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2 0 2 3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0 2 4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2 0 2 5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435375"/>
                  </a:ext>
                </a:extLst>
              </a:tr>
              <a:tr h="96465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 ORDINÁRIOS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23.360.040,00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26.930.440,19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27.982.047,99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29.043.209,79</a:t>
                      </a:r>
                    </a:p>
                    <a:p>
                      <a:pPr algn="r"/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30.058.417,01</a:t>
                      </a:r>
                    </a:p>
                    <a:p>
                      <a:pPr algn="r"/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60092"/>
                  </a:ext>
                </a:extLst>
              </a:tr>
              <a:tr h="9369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 VINCULADOS</a:t>
                      </a:r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7.655.480,54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8.004.832,14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8.215.376,56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8.421.879,92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8.619.308,12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257443"/>
                  </a:ext>
                </a:extLst>
              </a:tr>
              <a:tr h="936958">
                <a:tc>
                  <a:txBody>
                    <a:bodyPr/>
                    <a:lstStyle/>
                    <a:p>
                      <a:pPr algn="ct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 T A L</a:t>
                      </a:r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pt-BR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31.015.520,54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34.935.272,33</a:t>
                      </a:r>
                    </a:p>
                    <a:p>
                      <a:pPr algn="r"/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36.197.424,55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37.465.089,71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38.677.725,13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19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59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044065"/>
              </p:ext>
            </p:extLst>
          </p:nvPr>
        </p:nvGraphicFramePr>
        <p:xfrm>
          <a:off x="200298" y="418630"/>
          <a:ext cx="11887198" cy="6329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61280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355759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270159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730901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PROJEÇÃO</a:t>
                      </a:r>
                      <a:r>
                        <a:rPr lang="pt-BR" sz="2400" b="1" i="1" u="sng" baseline="0" dirty="0" smtClean="0"/>
                        <a:t> DE DESPESAS POR UNIDADE GESTORA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110177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76464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289397"/>
              </p:ext>
            </p:extLst>
          </p:nvPr>
        </p:nvGraphicFramePr>
        <p:xfrm>
          <a:off x="687978" y="1607941"/>
          <a:ext cx="11250102" cy="4500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62102">
                  <a:extLst>
                    <a:ext uri="{9D8B030D-6E8A-4147-A177-3AD203B41FA5}">
                      <a16:colId xmlns:a16="http://schemas.microsoft.com/office/drawing/2014/main" val="4072572259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663808809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842408939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75380054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859330019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2 0 2 5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26758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CÂMARA MUNICIAL DE VEREADORES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1.560.000,00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1.622.000,00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1.683.000,00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1.742.000,00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935162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SAÚDE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8.346.051,83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8.590.180,65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8.829.650,94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9.058.597,11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96285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MUNICÍPIO</a:t>
                      </a:r>
                      <a:r>
                        <a:rPr lang="pt-B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DESCANSO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25.029.220,50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25.985.243,90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26.952.438,77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27.877.128,02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8314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endParaRPr lang="pt-B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 O T A L</a:t>
                      </a:r>
                      <a:endParaRPr lang="pt-BR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34.935.272,33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36.197.424,55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37.465.089,71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 smtClean="0"/>
                    </a:p>
                    <a:p>
                      <a:pPr algn="r"/>
                      <a:r>
                        <a:rPr lang="pt-BR" dirty="0" smtClean="0"/>
                        <a:t>38.677.725,13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25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19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33303"/>
            <a:ext cx="10515600" cy="388402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Obrigado pela atenção!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err="1" smtClean="0"/>
              <a:t>Sadi</a:t>
            </a:r>
            <a:r>
              <a:rPr lang="pt-BR" dirty="0" smtClean="0"/>
              <a:t> Inácio </a:t>
            </a:r>
            <a:r>
              <a:rPr lang="pt-BR" dirty="0" err="1" smtClean="0"/>
              <a:t>Bonamigo</a:t>
            </a:r>
            <a:endParaRPr lang="pt-B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Prefeito Municipal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err="1" smtClean="0"/>
              <a:t>Ivanei</a:t>
            </a:r>
            <a:r>
              <a:rPr lang="pt-BR" dirty="0" smtClean="0"/>
              <a:t> </a:t>
            </a:r>
            <a:r>
              <a:rPr lang="pt-BR" dirty="0" err="1" smtClean="0"/>
              <a:t>Brugnerotto</a:t>
            </a:r>
            <a:endParaRPr lang="pt-BR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dirty="0" smtClean="0"/>
              <a:t>Vice-Prefeito Municipal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87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9269" y="330926"/>
            <a:ext cx="11103427" cy="6392091"/>
          </a:xfrm>
        </p:spPr>
        <p:txBody>
          <a:bodyPr>
            <a:normAutofit fontScale="25000" lnSpcReduction="20000"/>
          </a:bodyPr>
          <a:lstStyle/>
          <a:p>
            <a:pPr lvl="0"/>
            <a:endParaRPr lang="pt-BR" b="1" dirty="0" smtClean="0"/>
          </a:p>
          <a:p>
            <a:pPr lvl="0"/>
            <a:endParaRPr lang="pt-BR" sz="12000" b="1" dirty="0" smtClean="0"/>
          </a:p>
          <a:p>
            <a:pPr lvl="0"/>
            <a:r>
              <a:rPr lang="pt-BR" sz="12000" b="1" dirty="0" smtClean="0"/>
              <a:t>O </a:t>
            </a:r>
            <a:r>
              <a:rPr lang="pt-BR" sz="12000" b="1" dirty="0"/>
              <a:t>PLANO PLURIANUAL (PPA) É UM INSTRUMENTO DE</a:t>
            </a:r>
            <a:endParaRPr lang="pt-BR" sz="12000" dirty="0"/>
          </a:p>
          <a:p>
            <a:r>
              <a:rPr lang="pt-BR" sz="12000" b="1" dirty="0"/>
              <a:t>      PLANEJAMENTO E UMA OBRIGAÇÃO CONSTITUCIONAL QUE A</a:t>
            </a:r>
            <a:endParaRPr lang="pt-BR" sz="12000" dirty="0"/>
          </a:p>
          <a:p>
            <a:r>
              <a:rPr lang="pt-BR" sz="12000" b="1" dirty="0"/>
              <a:t>      UNIÃO, OS ESTADOS E OS MUNICÍPIOS TÊM QUE CUMPRIR NO</a:t>
            </a:r>
            <a:endParaRPr lang="pt-BR" sz="12000" dirty="0"/>
          </a:p>
          <a:p>
            <a:r>
              <a:rPr lang="pt-BR" sz="12000" b="1" dirty="0"/>
              <a:t>PRIMEIRO ANO DE GOVERNO, COM VALIDADE ATÉ O</a:t>
            </a:r>
            <a:endParaRPr lang="pt-BR" sz="12000" dirty="0"/>
          </a:p>
          <a:p>
            <a:r>
              <a:rPr lang="pt-BR" sz="12000" b="1" dirty="0"/>
              <a:t>PRIMEIRO ANO DO PROXIMO GOVERNO.</a:t>
            </a:r>
            <a:endParaRPr lang="pt-BR" sz="12000" dirty="0"/>
          </a:p>
          <a:p>
            <a:r>
              <a:rPr lang="pt-BR" sz="12000" b="1" dirty="0"/>
              <a:t> </a:t>
            </a:r>
            <a:endParaRPr lang="pt-BR" sz="12000" dirty="0"/>
          </a:p>
          <a:p>
            <a:pPr lvl="0"/>
            <a:r>
              <a:rPr lang="pt-BR" sz="12000" b="1" dirty="0"/>
              <a:t>O PLANEJAMENTO DAS AÇÕES PARA OS PRÓXIMOS ANOS</a:t>
            </a:r>
            <a:endParaRPr lang="pt-BR" sz="12000" dirty="0"/>
          </a:p>
          <a:p>
            <a:r>
              <a:rPr lang="pt-BR" sz="12000" b="1" dirty="0"/>
              <a:t>CONTEMPLA, NO MÉDIO PRAZO, A DEFINIÇÃO DAS</a:t>
            </a:r>
            <a:endParaRPr lang="pt-BR" sz="12000" dirty="0"/>
          </a:p>
          <a:p>
            <a:r>
              <a:rPr lang="pt-BR" sz="12000" b="1" dirty="0"/>
              <a:t>ESTRATÉGIAS, A CONFIGURAÇÃO DAS ESTRUTURAS E</a:t>
            </a:r>
            <a:endParaRPr lang="pt-BR" sz="12000" dirty="0"/>
          </a:p>
          <a:p>
            <a:r>
              <a:rPr lang="pt-BR" sz="12000" b="1" dirty="0"/>
              <a:t>PROCESSOS DE TRABALHO E O DIMENSIONAMENTO DE</a:t>
            </a:r>
            <a:endParaRPr lang="pt-BR" sz="12000" dirty="0"/>
          </a:p>
          <a:p>
            <a:r>
              <a:rPr lang="pt-BR" sz="12000" b="1" dirty="0"/>
              <a:t>RECURSOS EM BASES DIRECIONADAS PARA OS RESULTADOS,</a:t>
            </a:r>
            <a:endParaRPr lang="pt-BR" sz="12000" dirty="0"/>
          </a:p>
          <a:p>
            <a:r>
              <a:rPr lang="pt-BR" sz="12000" b="1" dirty="0"/>
              <a:t>REFLETINDO TODO O PROGRAMA DE GOVERNO.</a:t>
            </a:r>
            <a:endParaRPr lang="pt-BR" sz="12000" dirty="0"/>
          </a:p>
          <a:p>
            <a:r>
              <a:rPr lang="pt-BR" sz="12800" b="1" dirty="0"/>
              <a:t/>
            </a:r>
            <a:br>
              <a:rPr lang="pt-BR" sz="12800" b="1" dirty="0"/>
            </a:br>
            <a:endParaRPr lang="pt-BR" sz="12800" b="1" dirty="0"/>
          </a:p>
        </p:txBody>
      </p:sp>
    </p:spTree>
    <p:extLst>
      <p:ext uri="{BB962C8B-B14F-4D97-AF65-F5344CB8AC3E}">
        <p14:creationId xmlns:p14="http://schemas.microsoft.com/office/powerpoint/2010/main" val="260689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7977" y="487680"/>
            <a:ext cx="11382102" cy="6252755"/>
          </a:xfrm>
        </p:spPr>
        <p:txBody>
          <a:bodyPr>
            <a:normAutofit fontScale="25000" lnSpcReduction="20000"/>
          </a:bodyPr>
          <a:lstStyle/>
          <a:p>
            <a:pPr lvl="0"/>
            <a:endParaRPr lang="pt-BR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OBJETIVOS DO PLANO PLURIANUAL</a:t>
            </a:r>
            <a:endParaRPr lang="pt-BR" sz="96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DEFINIR, COM CLAREZA, AS METAS E PRIORIDADES DA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ADMINISTRAÇÃO, BEM COMO OS RESULTADOS ESPERADOS;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 </a:t>
            </a:r>
            <a:endParaRPr lang="pt-BR" sz="96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ORGANIZAR, EM PROGRAMAS, AS AÇÕES QUE RESULTEM EM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OFERTA DE BENS OU SERVIÇOS PARA ATENDER AS DEMANDAS DA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SOCIEDADE;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 </a:t>
            </a:r>
            <a:endParaRPr lang="pt-BR" sz="96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ESTABELECER A NECESSÁRIA RELAÇÃO ENTRE OS PROGRAMAS A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SEREM EXECUTADOS E A ORIENTAÇÃO ESTRATÉGICA DO GOVERNO;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INTEGRAR AÇÕES DESENVOLVIDAS PELA UNIÃO, ESTADOS E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MUNICÍPIO;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 </a:t>
            </a:r>
            <a:endParaRPr lang="pt-BR" sz="96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DAR TRANSPARÊNCIA À APLICAÇÃO DE RECURSOS E OS</a:t>
            </a:r>
            <a:endParaRPr lang="pt-BR" sz="9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9600" b="1" dirty="0"/>
              <a:t>      RESULTADOS OBTIDOS.</a:t>
            </a:r>
            <a:endParaRPr lang="pt-BR" sz="9600" dirty="0"/>
          </a:p>
          <a:p>
            <a:r>
              <a:rPr lang="pt-BR" sz="9600" b="1" dirty="0"/>
              <a:t/>
            </a:r>
            <a:br>
              <a:rPr lang="pt-BR" sz="9600" b="1" dirty="0"/>
            </a:br>
            <a:endParaRPr lang="pt-BR" sz="9600" b="1" dirty="0"/>
          </a:p>
        </p:txBody>
      </p:sp>
    </p:spTree>
    <p:extLst>
      <p:ext uri="{BB962C8B-B14F-4D97-AF65-F5344CB8AC3E}">
        <p14:creationId xmlns:p14="http://schemas.microsoft.com/office/powerpoint/2010/main" val="300425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668590"/>
              </p:ext>
            </p:extLst>
          </p:nvPr>
        </p:nvGraphicFramePr>
        <p:xfrm>
          <a:off x="409304" y="278673"/>
          <a:ext cx="11591107" cy="6521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478516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O</a:t>
                      </a:r>
                      <a:r>
                        <a:rPr lang="pt-BR" sz="2400" b="1" i="1" u="sng" baseline="0" dirty="0" smtClean="0"/>
                        <a:t> R G A N O G R A M A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t-BR" sz="1600" b="1" i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PODER</a:t>
                      </a:r>
                      <a:r>
                        <a:rPr lang="pt-BR" sz="16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LEGISLATIVO</a:t>
                      </a:r>
                      <a:endParaRPr lang="pt-BR" sz="1600" b="1" i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t-BR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</a:t>
                      </a:r>
                      <a:r>
                        <a:rPr lang="pt-BR" sz="16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MUNICIPAL DE SAUDE</a:t>
                      </a: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r>
                        <a:rPr lang="pt-BR" sz="1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MUNICIPIO</a:t>
                      </a:r>
                      <a:r>
                        <a:rPr lang="pt-BR" sz="16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DESCANSO</a:t>
                      </a: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      Câmara</a:t>
                      </a:r>
                      <a:r>
                        <a:rPr lang="pt-BR" sz="1600" b="1" baseline="0" dirty="0" smtClean="0"/>
                        <a:t> de Vereadores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      Fundo Municipal de Saúde - FMS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Chefia do Poder Executivo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853487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Administração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225692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Fazenda e Planejamento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323049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Desenvolvimento Econômico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343286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Educação e Cultura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89973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Esportes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523610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</a:t>
                      </a:r>
                      <a:r>
                        <a:rPr lang="pt-BR" sz="1600" b="1" baseline="0" dirty="0" smtClean="0"/>
                        <a:t> Municipal de Transportes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620610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Obras</a:t>
                      </a:r>
                      <a:r>
                        <a:rPr lang="pt-BR" sz="1600" b="1" baseline="0" dirty="0" smtClean="0"/>
                        <a:t> e Serviços Urbanos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254133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</a:t>
                      </a:r>
                      <a:r>
                        <a:rPr lang="pt-BR" sz="1600" b="1" baseline="0" dirty="0" smtClean="0"/>
                        <a:t> Municipal Agricultura e Meio Ambiente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749691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Secretaria Municipal de Assistência Social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16542"/>
                  </a:ext>
                </a:extLst>
              </a:tr>
              <a:tr h="488444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1600" b="1" dirty="0" smtClean="0"/>
                        <a:t>Encargos Gerais do</a:t>
                      </a:r>
                      <a:r>
                        <a:rPr lang="pt-BR" sz="1600" b="1" baseline="0" dirty="0" smtClean="0"/>
                        <a:t> Munícipio</a:t>
                      </a: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8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37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413952"/>
              </p:ext>
            </p:extLst>
          </p:nvPr>
        </p:nvGraphicFramePr>
        <p:xfrm>
          <a:off x="409304" y="182880"/>
          <a:ext cx="11591107" cy="6896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485299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710978">
                <a:tc gridSpan="3"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Câmara</a:t>
                      </a: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Vereadores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Manutenção do Poder Legislativo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5656912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CHEFIA DO PODER EXECUTIVO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GABINETE DO PREFEITO MUNICIPAL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Gabinete do Prefeito e Assessoria Jurídica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CONSELHO TUTELAR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Atividades do Conselho Tutelar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4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ADMINISTRAÇÃO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ADMINISTRAÇÃO E RECURSOS HUMANOS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e Adequação do Paço Municipal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Atividades Administrativas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Assessoria de Imprensa e Comunicação Oficial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/>
                        </a:rPr>
                        <a:t>DPTO DE MATERIAL E PATRIMÔNIO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Compras/Licitações e Patrimônio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1400" b="0" i="0" u="none" baseline="0" dirty="0" smtClean="0">
                        <a:effectLst/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/>
                        </a:rPr>
                        <a:t>SECRETARIA MUNICIPAL DE FAZENDA E PLANEJAMENTO</a:t>
                      </a: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FAZENDA E PLANEJAMENTO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Serviços Fazendários e Planejamento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/>
                        </a:rPr>
                        <a:t>Dívida Fundada Interna - DFI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90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98311"/>
              </p:ext>
            </p:extLst>
          </p:nvPr>
        </p:nvGraphicFramePr>
        <p:xfrm>
          <a:off x="409304" y="156757"/>
          <a:ext cx="11591107" cy="704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427000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778729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CONTABILIDADE E CONTROLE INTERNO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Serviços Contábeis e Coordenadoria de Controle Interno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DESENVOLVIMENTO ECONÔMICO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INDÚSTRIA, COMÉRCIO E SERVIÇOS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Indústria, Comércio e Serviços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Incentivo e Valorização da indústria Local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Suporte ao Comércio Local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TURISMO</a:t>
                      </a: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Fomento ao Turismo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Revitalização e Melhorias na Gruta, acessos e Morro do Cristo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EDUCAÇÃO E CULTURA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EDUCAÇÃO DE DESCANSO – FME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Alimentação Escolar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Educação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Ensino Fundamental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Transporte Escolar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Construção/Ampliação/Reformas Rede Física Ensino Fundamental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 Quadra Coberta – Atividades Alunos do Ensino Fundamental</a:t>
                      </a: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77948">
                <a:tc gridSpan="3"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3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90488"/>
              </p:ext>
            </p:extLst>
          </p:nvPr>
        </p:nvGraphicFramePr>
        <p:xfrm>
          <a:off x="409304" y="156757"/>
          <a:ext cx="11591107" cy="6649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1041715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400" b="1" i="1" u="sng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400" b="1" i="1" u="sng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064095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EDUCAÇÃO E CULTURA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EDUCAÇÃO DE DESCANSO – FME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Incentivo para o Ensino Especial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Suporte ao Ensino Profissionalizante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Incentivo ao Ensino Superior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Educação Infantil – Creche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Educação Infantil – Pré-Escola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Construção/Ampliação/Reformas Rede Física Educação Infantil</a:t>
                      </a:r>
                      <a:endParaRPr lang="pt-BR" sz="2000" b="0" i="0" u="none" baseline="0" dirty="0" smtClean="0">
                        <a:effectLst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/>
                        </a:rPr>
                        <a:t>DPTO DE CULTURA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 do Centro Cultural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Cultura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e Adequação do Centro Cultural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Eventos e Feiras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47238">
                <a:tc gridSpan="3"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43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67947"/>
              </p:ext>
            </p:extLst>
          </p:nvPr>
        </p:nvGraphicFramePr>
        <p:xfrm>
          <a:off x="409304" y="156757"/>
          <a:ext cx="11591107" cy="60437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575587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5071352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ESPORTES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ESPORTES</a:t>
                      </a: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 de Espaço Recreativo e Pista Atlética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Reconstrução Parcial Ginásio Esportes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Antonio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Rech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 cobertura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Arquib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 Estádio João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Baretta</a:t>
                      </a: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Esportes e Atividades Esportivas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Manutenção, Reforma e Ampliação do Complexo Esportivo Municipal 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TRANSPORTES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TRANSPORTES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 de Pontes e Pontilhões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Construção de Abrigo de Passageiros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da Frota , Conservação, Recuperação das Estradas Municipais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Restauração e/ou Ampliação do Parque de Máquinas</a:t>
                      </a:r>
                      <a:endParaRPr lang="pt-BR" sz="2000" b="0" i="0" u="none" baseline="0" dirty="0" smtClean="0">
                        <a:effectLst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96808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77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32097"/>
              </p:ext>
            </p:extLst>
          </p:nvPr>
        </p:nvGraphicFramePr>
        <p:xfrm>
          <a:off x="409304" y="156759"/>
          <a:ext cx="11591107" cy="6353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139">
                  <a:extLst>
                    <a:ext uri="{9D8B030D-6E8A-4147-A177-3AD203B41FA5}">
                      <a16:colId xmlns:a16="http://schemas.microsoft.com/office/drawing/2014/main" val="2325143279"/>
                    </a:ext>
                  </a:extLst>
                </a:gridCol>
                <a:gridCol w="3272172">
                  <a:extLst>
                    <a:ext uri="{9D8B030D-6E8A-4147-A177-3AD203B41FA5}">
                      <a16:colId xmlns:a16="http://schemas.microsoft.com/office/drawing/2014/main" val="4287798824"/>
                    </a:ext>
                  </a:extLst>
                </a:gridCol>
                <a:gridCol w="4163796">
                  <a:extLst>
                    <a:ext uri="{9D8B030D-6E8A-4147-A177-3AD203B41FA5}">
                      <a16:colId xmlns:a16="http://schemas.microsoft.com/office/drawing/2014/main" val="3045964575"/>
                    </a:ext>
                  </a:extLst>
                </a:gridCol>
              </a:tblGrid>
              <a:tr h="1488241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400" b="1" i="1" u="sng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400" b="1" i="1" u="sng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400" b="1" i="1" u="sng" dirty="0" smtClean="0"/>
                        <a:t>AÇÕES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4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79934"/>
                  </a:ext>
                </a:extLst>
              </a:tr>
              <a:tr h="4402571">
                <a:tc gridSpan="3">
                  <a:txBody>
                    <a:bodyPr/>
                    <a:lstStyle/>
                    <a:p>
                      <a:pPr marL="34290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SECRETARIA MUNICIPAL DE OBRAS E SERVIÇOS URBANOS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 DE OBRAS E SERVIÇOS URBANOS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Ampliação e Pavimentação de Vias Públicas Urbanas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</a:t>
                      </a:r>
                      <a:r>
                        <a:rPr lang="pt-BR" sz="2000" b="0" i="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Dpto</a:t>
                      </a: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Obras e Serviços Urbanos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de Vias, Praças, Jardins e Cemitério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e Expansão do Sistema de Iluminação Pública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pt-BR" sz="2000" b="1" i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FUNDO MUNICIPAL DE SANEAMENTO BÁSICO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Sistema de Coleta e Tratamento de Esgoto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Manutenção do Sistema de Coleta e Tratamento de Resíduos Sólidos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pt-BR" sz="2000" b="0" i="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Ampliação, Manutenção e Melhorias no Abastecimento de Água</a:t>
                      </a: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pt-BR" sz="2000" b="0" i="0" u="none" baseline="0" dirty="0" smtClean="0">
                        <a:effectLst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BR" sz="2000" b="1" i="1" u="none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q"/>
                      </a:pPr>
                      <a:endParaRPr lang="pt-BR" sz="1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768877"/>
                  </a:ext>
                </a:extLst>
              </a:tr>
              <a:tr h="379356">
                <a:tc gridSpan="3"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pt-BR" sz="2000" b="0" i="0" u="none" baseline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7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487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1014</Words>
  <Application>Microsoft Office PowerPoint</Application>
  <PresentationFormat>Widescreen</PresentationFormat>
  <Paragraphs>301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38</cp:revision>
  <dcterms:created xsi:type="dcterms:W3CDTF">2021-04-22T11:29:25Z</dcterms:created>
  <dcterms:modified xsi:type="dcterms:W3CDTF">2021-07-13T19:20:23Z</dcterms:modified>
</cp:coreProperties>
</file>