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67"/>
  </p:notesMasterIdLst>
  <p:sldIdLst>
    <p:sldId id="256" r:id="rId2"/>
    <p:sldId id="257" r:id="rId3"/>
    <p:sldId id="258" r:id="rId4"/>
    <p:sldId id="259" r:id="rId5"/>
    <p:sldId id="260" r:id="rId6"/>
    <p:sldId id="289" r:id="rId7"/>
    <p:sldId id="290" r:id="rId8"/>
    <p:sldId id="291" r:id="rId9"/>
    <p:sldId id="261" r:id="rId10"/>
    <p:sldId id="262" r:id="rId11"/>
    <p:sldId id="263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1" r:id="rId51"/>
    <p:sldId id="332" r:id="rId52"/>
    <p:sldId id="333" r:id="rId53"/>
    <p:sldId id="280" r:id="rId54"/>
    <p:sldId id="281" r:id="rId55"/>
    <p:sldId id="282" r:id="rId56"/>
    <p:sldId id="283" r:id="rId57"/>
    <p:sldId id="284" r:id="rId58"/>
    <p:sldId id="285" r:id="rId59"/>
    <p:sldId id="286" r:id="rId60"/>
    <p:sldId id="287" r:id="rId61"/>
    <p:sldId id="288" r:id="rId62"/>
    <p:sldId id="276" r:id="rId63"/>
    <p:sldId id="277" r:id="rId64"/>
    <p:sldId id="278" r:id="rId65"/>
    <p:sldId id="279" r:id="rId66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630" autoAdjust="0"/>
  </p:normalViewPr>
  <p:slideViewPr>
    <p:cSldViewPr>
      <p:cViewPr varScale="1">
        <p:scale>
          <a:sx n="84" d="100"/>
          <a:sy n="84" d="100"/>
        </p:scale>
        <p:origin x="-140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2A15B-3D21-4E0B-8B4A-4D785B197E20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46688-446C-4ED8-97F1-A579B59C36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3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6688-446C-4ED8-97F1-A579B59C361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508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6688-446C-4ED8-97F1-A579B59C361F}" type="slidenum">
              <a:rPr lang="pt-BR" smtClean="0"/>
              <a:t>64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850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CA44F41-6AE8-4A90-B91C-F3481C5CFD23}" type="datetimeFigureOut">
              <a:rPr lang="pt-BR" smtClean="0"/>
              <a:t>13/08/2020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7834064" cy="3816424"/>
          </a:xfrm>
        </p:spPr>
        <p:txBody>
          <a:bodyPr/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AUDIÊNCIA PÚBLICA LOA 2021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6461760" cy="1066800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pPr algn="ctr"/>
            <a:r>
              <a:rPr lang="pt-BR" sz="4000" b="1" dirty="0" smtClean="0"/>
              <a:t>MUNICÍPIO DE DESCANSO 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16425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648072"/>
          </a:xfrm>
        </p:spPr>
        <p:txBody>
          <a:bodyPr/>
          <a:lstStyle/>
          <a:p>
            <a:pPr algn="ctr"/>
            <a:r>
              <a:rPr lang="pt-BR" sz="2400" b="1" dirty="0" smtClean="0"/>
              <a:t>RECEITAS POR ESFERA </a:t>
            </a:r>
            <a:br>
              <a:rPr lang="pt-BR" sz="2400" b="1" dirty="0" smtClean="0"/>
            </a:br>
            <a:r>
              <a:rPr lang="pt-BR" sz="2400" b="1" dirty="0" smtClean="0"/>
              <a:t>DE GOVERNO</a:t>
            </a:r>
            <a:endParaRPr lang="pt-BR" sz="24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895512"/>
              </p:ext>
            </p:extLst>
          </p:nvPr>
        </p:nvGraphicFramePr>
        <p:xfrm>
          <a:off x="467544" y="836712"/>
          <a:ext cx="762000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3472408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pt-BR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sz="24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MUNICIPAL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r"/>
                      <a:endParaRPr lang="pt-BR" sz="2000" dirty="0" smtClean="0"/>
                    </a:p>
                    <a:p>
                      <a:pPr algn="r"/>
                      <a:endParaRPr lang="pt-BR" sz="2000" dirty="0" smtClean="0"/>
                    </a:p>
                    <a:p>
                      <a:pPr algn="r"/>
                      <a:r>
                        <a:rPr lang="pt-BR" sz="2000" dirty="0" smtClean="0"/>
                        <a:t>Destaques: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IPTU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585.000,00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ITBI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474.000,00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ISS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710.000,00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Contribuição de Melhoria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445.360,00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Taxas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230.900,00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sz="24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ESTADUAL</a:t>
                      </a:r>
                      <a:endParaRPr lang="pt-BR" sz="24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Destaques: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ICMS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9.446.400,00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IPVA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1.440.000,00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SUS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281.446,80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sz="24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FEDERAL</a:t>
                      </a:r>
                      <a:endParaRPr lang="pt-BR" sz="24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Destaques: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FPM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8.344.000,00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FUNDEB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3.560.000,00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SUS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2.039.767,49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8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562074"/>
          </a:xfrm>
        </p:spPr>
        <p:txBody>
          <a:bodyPr/>
          <a:lstStyle/>
          <a:p>
            <a:pPr algn="ctr"/>
            <a:r>
              <a:rPr lang="pt-BR" sz="3200" b="1" dirty="0" smtClean="0"/>
              <a:t>DESPESAS POR FUNÇÃO DE GOVERNO</a:t>
            </a:r>
            <a:endParaRPr lang="pt-BR" sz="32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52338"/>
              </p:ext>
            </p:extLst>
          </p:nvPr>
        </p:nvGraphicFramePr>
        <p:xfrm>
          <a:off x="467544" y="692696"/>
          <a:ext cx="7620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2293912"/>
                <a:gridCol w="1512168"/>
                <a:gridCol w="1512168"/>
                <a:gridCol w="17873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PRÓPRIOS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VINCULADOS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T O T A L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LEGISLATIVO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1.465.000,00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1.465.000,00</a:t>
                      </a:r>
                      <a:endParaRPr lang="pt-BR" sz="1800" b="1" dirty="0"/>
                    </a:p>
                  </a:txBody>
                  <a:tcPr/>
                </a:tc>
              </a:tr>
              <a:tr h="381744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4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ADMINISTRAÇÃO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2.561.491,00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2.561.491,00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6 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SEGURANÇA PÚBLICA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100.000,00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179.940,00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279.940,00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ASSISTÊNCIA SOCIAL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1.671.500,00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283.887,08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1.955.387,08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9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PREVIDÊNCIA</a:t>
                      </a:r>
                      <a:r>
                        <a:rPr lang="pt-BR" sz="1800" b="1" baseline="0" dirty="0" smtClean="0"/>
                        <a:t> SOCIAL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1.310.000,00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1.380,00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1.311.380,00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10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SAÚDE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5.431.000,00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2.326.414,29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7.757.414,29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12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EDUCAÇÃO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2.977.000,00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4.275.959,17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7.252.959,17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13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CULTURA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295.000,00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295.000,00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15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URBANISMO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1.764.000,00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468.450,00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2.232.450,00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16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HABITAÇÃO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10.000,00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22.500,00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32.500,00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17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SANEAMENTO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40.000,00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40.000,00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18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GESTÃO AMBIENTAL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100.710,00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100.710,00</a:t>
                      </a:r>
                      <a:endParaRPr lang="pt-BR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99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pPr algn="ctr"/>
            <a:r>
              <a:rPr lang="pt-BR" sz="3200" b="1" dirty="0" smtClean="0"/>
              <a:t>DESPESAS POR FUNÇÃO DE GOVERNO</a:t>
            </a:r>
            <a:endParaRPr lang="pt-BR" sz="32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419413"/>
              </p:ext>
            </p:extLst>
          </p:nvPr>
        </p:nvGraphicFramePr>
        <p:xfrm>
          <a:off x="395536" y="908720"/>
          <a:ext cx="7620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2376264"/>
                <a:gridCol w="1579004"/>
                <a:gridCol w="1579004"/>
                <a:gridCol w="157132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PRÓPRIOS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VINCULADOS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T</a:t>
                      </a:r>
                      <a:r>
                        <a:rPr lang="pt-BR" sz="1800" b="1" baseline="0" dirty="0" smtClean="0"/>
                        <a:t> O T A L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20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AGRICULTURA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1.556.339,00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1.556.339,00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22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INDÚSTRIA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74.000,00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74.000,00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23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COMÉRCIO E</a:t>
                      </a:r>
                      <a:r>
                        <a:rPr lang="pt-BR" sz="1800" b="1" baseline="0" dirty="0" smtClean="0"/>
                        <a:t> SERVIÇOS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35.000,00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35.000,00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24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COMUNICAÇÕES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6.000,00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6.000,00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26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TRANSPORTE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2.178.000,00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136.950,00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2.314.950,00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27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DESPORTO E LAZER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535.000,00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535.000,00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28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ENCARGOS ESPECIAIS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1.060.000,00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1.060.000,00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99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RESERVA DE CONTINGÊNCIA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150.000,00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150.000,00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lang="pt-BR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31.015.520,54</a:t>
                      </a:r>
                      <a:endParaRPr lang="pt-BR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9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173024"/>
              </p:ext>
            </p:extLst>
          </p:nvPr>
        </p:nvGraphicFramePr>
        <p:xfrm>
          <a:off x="467544" y="182921"/>
          <a:ext cx="7560840" cy="4023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720080"/>
                <a:gridCol w="1944216"/>
                <a:gridCol w="972108"/>
                <a:gridCol w="972108"/>
                <a:gridCol w="1944216"/>
              </a:tblGrid>
              <a:tr h="360040">
                <a:tc gridSpan="6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DESPESAS PLANEJADAS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01.00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PODER</a:t>
                      </a:r>
                      <a:r>
                        <a:rPr lang="pt-BR" b="1" baseline="0" dirty="0" smtClean="0"/>
                        <a:t> LEGISLATIVO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1.465.000,00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01.01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Câmara</a:t>
                      </a:r>
                      <a:r>
                        <a:rPr lang="pt-BR" b="1" baseline="0" dirty="0" smtClean="0"/>
                        <a:t> de Vereadores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Processo Legislativo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2.001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MANUT.DESENV.ATIV.ADMINISTRATIVAS E LEGISLATIVAS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1.095.000,00</a:t>
                      </a:r>
                      <a:endParaRPr lang="pt-BR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3.3.50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10.000,00</a:t>
                      </a:r>
                      <a:endParaRPr lang="pt-BR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300.000,00</a:t>
                      </a:r>
                      <a:endParaRPr lang="pt-BR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60.000,00</a:t>
                      </a:r>
                      <a:endParaRPr lang="pt-BR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1.465.000,00</a:t>
                      </a:r>
                      <a:endParaRPr lang="pt-BR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883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357613"/>
              </p:ext>
            </p:extLst>
          </p:nvPr>
        </p:nvGraphicFramePr>
        <p:xfrm>
          <a:off x="467544" y="332656"/>
          <a:ext cx="7560840" cy="51206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720080"/>
                <a:gridCol w="1944216"/>
                <a:gridCol w="1440160"/>
                <a:gridCol w="504056"/>
                <a:gridCol w="1944216"/>
              </a:tblGrid>
              <a:tr h="360040">
                <a:tc gridSpan="6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DESPESAS PLANEJADAS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02.00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CHEFIA</a:t>
                      </a:r>
                      <a:r>
                        <a:rPr lang="pt-BR" b="1" baseline="0" dirty="0" smtClean="0"/>
                        <a:t> DO PODER EXECUTIVO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619.000,00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02.02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Gabinete</a:t>
                      </a:r>
                      <a:r>
                        <a:rPr lang="pt-BR" b="1" baseline="0" dirty="0" smtClean="0"/>
                        <a:t> do Prefeito Municipal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Administração Participativa e Transparente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2.002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MANUT.ATIV.GABINETE PREFEITO,VICE,E ASSES.JURÍDICA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496.000,0</a:t>
                      </a:r>
                      <a:endParaRPr lang="pt-BR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75.000,00</a:t>
                      </a:r>
                      <a:endParaRPr lang="pt-BR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571.000,00</a:t>
                      </a:r>
                      <a:endParaRPr lang="pt-BR" b="1" i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2.003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MANUT.REPAROS E READEQUAÇÕES DO PAÇO MUNICIPAL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43.000,00</a:t>
                      </a:r>
                      <a:endParaRPr lang="pt-BR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5.000,00</a:t>
                      </a:r>
                      <a:endParaRPr lang="pt-BR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48.000,00</a:t>
                      </a:r>
                      <a:endParaRPr lang="pt-BR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401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229803"/>
              </p:ext>
            </p:extLst>
          </p:nvPr>
        </p:nvGraphicFramePr>
        <p:xfrm>
          <a:off x="395536" y="188640"/>
          <a:ext cx="7560840" cy="51206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720080"/>
                <a:gridCol w="1944216"/>
                <a:gridCol w="1944216"/>
                <a:gridCol w="432048"/>
                <a:gridCol w="1512168"/>
              </a:tblGrid>
              <a:tr h="360040">
                <a:tc gridSpan="6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DESPESAS PLANEJADAS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SECRETARIA MUNICIPAL DE ADMINISTRAÇÃO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1.026.491,00</a:t>
                      </a:r>
                      <a:endParaRPr lang="pt-BR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03.03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DPTO.ADMINISTRAÇÃO,RECURSOS HUMANOS E SERV.GERAIS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Administração Participativa e Transparente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2.005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MANUT.DPTO.ADMINISTRAÇÃO E RECURSOS HUMANOS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3.1.71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9.132,96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264.000,00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3.3.71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1.712,40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388.154,64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4.4.71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570,84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14.920,16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683.491,00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242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542092"/>
              </p:ext>
            </p:extLst>
          </p:nvPr>
        </p:nvGraphicFramePr>
        <p:xfrm>
          <a:off x="395536" y="188640"/>
          <a:ext cx="7560840" cy="58521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720080"/>
                <a:gridCol w="1944216"/>
                <a:gridCol w="1944216"/>
                <a:gridCol w="432048"/>
                <a:gridCol w="1512168"/>
              </a:tblGrid>
              <a:tr h="360040">
                <a:tc gridSpan="6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DESPESAS PLANEJADAS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SECRETARIA MUNICIPAL DE ADMINISTRAÇÃO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1.026.491,00</a:t>
                      </a:r>
                      <a:endParaRPr lang="pt-BR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03.03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DPTO.ADMINISTRAÇÃO,RECURSOS HUMANOS E SERV.GERAIS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2.006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50" b="1" dirty="0" smtClean="0"/>
                        <a:t>MANUT.SERV.COMUNICAÇÃO E PUBLIC.INSTITUCIONAL E LEGAL</a:t>
                      </a:r>
                      <a:endParaRPr lang="pt-BR" sz="16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56.000,00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101.000,00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160.000,00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03.04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DPTO.DE MATERIAL E PATRIMÔNIO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2.007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50" b="1" dirty="0" smtClean="0"/>
                        <a:t>MANUT.DIVISÃO DE MATERIAL E PATRIMÔNIO</a:t>
                      </a:r>
                      <a:endParaRPr lang="pt-BR" sz="16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135.000,00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43.000,00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183.000,00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615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63813"/>
              </p:ext>
            </p:extLst>
          </p:nvPr>
        </p:nvGraphicFramePr>
        <p:xfrm>
          <a:off x="395536" y="260648"/>
          <a:ext cx="7560840" cy="6217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720080"/>
                <a:gridCol w="1944216"/>
                <a:gridCol w="1944216"/>
                <a:gridCol w="432048"/>
                <a:gridCol w="1512168"/>
              </a:tblGrid>
              <a:tr h="360040">
                <a:tc gridSpan="6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DESPESAS PLANEJADAS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04.00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SECRETARIA MUNIC FAZENDA E PLANEJAMENTO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1.159.000,00</a:t>
                      </a:r>
                      <a:endParaRPr lang="pt-BR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04.05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DPTO.FAZENDA E PLANJEMANETO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947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Administração Participativa e Transparente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947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2.008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MANUT.E MODERNIZAÇÃO SERV.FAZENDÁRIOS E PLANEJAMENTO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178.000,00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162.000,00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348.000,00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38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Dívida Pública Municipal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0.001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PAGAMENTO DÍVIDA FUNDADA INTERNA – DFI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3.2.90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60.000,00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4.6.90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390.000,00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</a:t>
                      </a:r>
                      <a:r>
                        <a:rPr lang="pt-BR" b="1" i="1" baseline="0" dirty="0" smtClean="0"/>
                        <a:t>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450.000,00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401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23472"/>
              </p:ext>
            </p:extLst>
          </p:nvPr>
        </p:nvGraphicFramePr>
        <p:xfrm>
          <a:off x="395536" y="260648"/>
          <a:ext cx="7560840" cy="3657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720080"/>
                <a:gridCol w="1944216"/>
                <a:gridCol w="1944216"/>
                <a:gridCol w="432048"/>
                <a:gridCol w="1512168"/>
              </a:tblGrid>
              <a:tr h="360040">
                <a:tc gridSpan="6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DESPESAS PLANEJADAS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04.00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SECRETARIA MUNIC FAZENDA E PLANEJAMENTO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1.159.000,00</a:t>
                      </a:r>
                      <a:endParaRPr lang="pt-BR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04.06 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DPTO.DE CONTABILIDADE E CONTROLE INTERNO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947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Administração Participativa e Transparente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947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2.009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MANUT.E FUNC.DPTO.CONTABILIDADE E CONTROLE INTERNO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290.000,00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65.000,00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6.000,00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361.000,00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135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480742"/>
              </p:ext>
            </p:extLst>
          </p:nvPr>
        </p:nvGraphicFramePr>
        <p:xfrm>
          <a:off x="611560" y="116632"/>
          <a:ext cx="7560840" cy="6583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720080"/>
                <a:gridCol w="1944216"/>
                <a:gridCol w="1944216"/>
                <a:gridCol w="432048"/>
                <a:gridCol w="1512168"/>
              </a:tblGrid>
              <a:tr h="365760">
                <a:tc gridSpan="6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DESPESAS PLANEJADAS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05.00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SECRETARIA MUNIC. DESENVOLVIMENTO ECONÔMICO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109.000,00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05.07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DPTO.DE INDÚSTRIA,COMÉRCIO E SERVIÇOS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Descanso - Cidade Empreendedora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2.010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MANUT.FUNC.DPTO.INDÚSTRIA,COMÉRCIO E SERVIÇOS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41.000,00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15.000,00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59.000,00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2.011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DESEV.CURSOS DE QUALIFICAÇÃO PROFISSIONAL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15.000,00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15.000,00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2.012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INCENTIVO E VALORIZAÇÃO DO COMÉRCIO LOCAL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35.000,00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35.000,00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160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1228998"/>
          </a:xfrm>
        </p:spPr>
        <p:txBody>
          <a:bodyPr/>
          <a:lstStyle/>
          <a:p>
            <a:pPr algn="ctr"/>
            <a:r>
              <a:rPr lang="pt-BR" b="1" dirty="0" smtClean="0"/>
              <a:t>Elaboração da LOA</a:t>
            </a:r>
            <a:endParaRPr lang="pt-BR" b="1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126097"/>
              </p:ext>
            </p:extLst>
          </p:nvPr>
        </p:nvGraphicFramePr>
        <p:xfrm>
          <a:off x="457200" y="1340769"/>
          <a:ext cx="7620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614328">
                <a:tc>
                  <a:txBody>
                    <a:bodyPr/>
                    <a:lstStyle/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pt-BR" sz="3600" dirty="0" smtClean="0"/>
                        <a:t>Estima</a:t>
                      </a:r>
                      <a:r>
                        <a:rPr lang="pt-BR" sz="3600" baseline="0" dirty="0" smtClean="0"/>
                        <a:t> a RECEITA e fixa a DESPESA</a:t>
                      </a:r>
                      <a:endParaRPr lang="pt-BR" sz="3600" dirty="0"/>
                    </a:p>
                  </a:txBody>
                  <a:tcPr/>
                </a:tc>
              </a:tr>
              <a:tr h="2166317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3600" b="1" dirty="0" smtClean="0"/>
                        <a:t>Orçamento Fiscal do Executivo, Legislativo, Fundos Públicos, Órgãos e Entidades da Administração Direta e Indireta</a:t>
                      </a:r>
                      <a:endParaRPr lang="pt-BR" sz="3600" dirty="0"/>
                    </a:p>
                  </a:txBody>
                  <a:tcPr/>
                </a:tc>
              </a:tr>
              <a:tr h="614328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3600" b="1" dirty="0" smtClean="0"/>
                        <a:t>Orçamento da Seguridade Social</a:t>
                      </a:r>
                    </a:p>
                  </a:txBody>
                  <a:tcPr/>
                </a:tc>
              </a:tr>
              <a:tr h="1131658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3600" b="1" dirty="0" smtClean="0"/>
                        <a:t>Investimento</a:t>
                      </a:r>
                      <a:r>
                        <a:rPr lang="pt-BR" sz="3600" b="1" baseline="0" dirty="0" smtClean="0"/>
                        <a:t> e Despesas de Caráter Continuado</a:t>
                      </a:r>
                      <a:endParaRPr lang="pt-BR" sz="36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97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993371"/>
              </p:ext>
            </p:extLst>
          </p:nvPr>
        </p:nvGraphicFramePr>
        <p:xfrm>
          <a:off x="539552" y="188640"/>
          <a:ext cx="7560840" cy="6217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 gridSpan="6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DESPESAS PLANEJADAS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06.00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SECRETARIA MUNICIPAL DE EDUCAÇÃO E CULTURA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7.590.959,17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06.09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FUNDO MUNICIPAL DE EDUCAÇÃO DE DESCANSO – FME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Crescer Saudável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2.016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AQUISIÇÃO,MANUT.E DISTRIB.DA MERENDA ESCOLAR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754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74.826,00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173.000,00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 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250.826,00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2.017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MANUT.MODERNIZAÇÃO E FUNC.DPTO.EDUCAÇÃO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30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Educação e Cidadania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146.000,00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60.000,00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 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211.000,00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756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839306"/>
              </p:ext>
            </p:extLst>
          </p:nvPr>
        </p:nvGraphicFramePr>
        <p:xfrm>
          <a:off x="251520" y="764704"/>
          <a:ext cx="7560840" cy="43891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 gridSpan="6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DESPESAS PLANEJADAS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06.00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SECRETARIA MUNICIPAL DE EDUCAÇÃO E CULTURA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7.590.959,17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06.09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FUNDO MUNICIPAL DE EDUCAÇÃO DE DESCANSO – FME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30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Educação e Cidadania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2.018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MANUT.FUNC.DA REDE DE ENSINO FUNDAMENTAL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400.000,00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504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1.354.450,00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505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306.000,00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410.000,00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 O T A L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2.520.450,00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312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815133"/>
              </p:ext>
            </p:extLst>
          </p:nvPr>
        </p:nvGraphicFramePr>
        <p:xfrm>
          <a:off x="323528" y="188640"/>
          <a:ext cx="7560840" cy="6217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 gridSpan="6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DESPESAS PLANEJADAS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06.00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SECRETARIA MUNICIPAL DE EDUCAÇÃO E CULTURA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7.590.959,17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06.09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FUNDO MUNICIPAL DE EDUCAÇÃO DE DESCANSO – FME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30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Educação e Cidadania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2.019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MANUT.FUNC.E AMPL.SERVIÇO TRANSPORTE ESCOLAR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84.000,00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864.000,00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506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326.000,00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520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233.967,97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755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79.565,20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1.597.533,17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2.020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INCENTIVO PARA O ENSINO PROFISSIONALIZANTE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40.000,00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</a:t>
                      </a:r>
                      <a:r>
                        <a:rPr lang="pt-BR" b="1" i="1" baseline="0" dirty="0" smtClean="0"/>
                        <a:t>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40.000,00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840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581707"/>
              </p:ext>
            </p:extLst>
          </p:nvPr>
        </p:nvGraphicFramePr>
        <p:xfrm>
          <a:off x="395536" y="188640"/>
          <a:ext cx="7560840" cy="586124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 gridSpan="6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DESPESAS PLANEJADAS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06.00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SECRETARIA MUNICIPAL DE EDUCAÇÃO E CULTURA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7.590.959,17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06.09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FUNDO MUNICIPAL DE EDUCAÇÃO DE DESCANSO – FME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30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Educação e Cidadania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2.021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INCENTIVO PARA O ENSINO UNIVERSITÁRIO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 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40.000,00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2.022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MANUTENÇÃO E FUNCIONAMENTO DE CRECHES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4848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505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607.000,00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501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230.000,00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504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851.500,00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501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162.000,00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501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50.000,00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</a:t>
                      </a:r>
                      <a:r>
                        <a:rPr lang="pt-BR" b="1" i="1" baseline="0" dirty="0" smtClean="0"/>
                        <a:t> T A L 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1.900.500,00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829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912164"/>
              </p:ext>
            </p:extLst>
          </p:nvPr>
        </p:nvGraphicFramePr>
        <p:xfrm>
          <a:off x="467544" y="188640"/>
          <a:ext cx="7560840" cy="58521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 gridSpan="6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DESPESAS PLANEJADAS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06.00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SECRETARIA MUNICIPAL DE EDUCAÇÃO E CULTURA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7.590.959,17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06.09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FUNDO MUNICIPAL DE EDUCAÇÃO DE DESCANSO – FME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30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Educação e Cidadania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2.023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MANUT.FUND.REDE ENSINO PRÉ-ESCOLAR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505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84.650,00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504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358.000,00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100.000,00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632.650,00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1.023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CONSTR.,AMPL.,E REFORMAS DE ESCOLAS DO ENSINO FUNDAMENTAL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072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898098"/>
              </p:ext>
            </p:extLst>
          </p:nvPr>
        </p:nvGraphicFramePr>
        <p:xfrm>
          <a:off x="395536" y="260648"/>
          <a:ext cx="7560840" cy="6217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 gridSpan="6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DESPESAS PLANEJADAS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06.00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SECRETARIA MUNICIPAL DE EDUCAÇÃO E CULTURA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7.590.959,17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06.09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FUNDO MUNICIPAL DE EDUCAÇÃO DE DESCANSO – FME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30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Educação e Cidadania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1.024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IMPL.,CONTR.,AMPL.,E REFORMAS DE CRECHES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50.000,00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06.10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DPTO.DE CULTURA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Resgatando Nossa Cultura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2.024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MANUT.DESENV.ATIV.CULTURAIS,LITERÁRIAS E ARTÍSTICAS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25.000,00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100.000,00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2.000,00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127.000,00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582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998376"/>
              </p:ext>
            </p:extLst>
          </p:nvPr>
        </p:nvGraphicFramePr>
        <p:xfrm>
          <a:off x="539552" y="332656"/>
          <a:ext cx="7560840" cy="5486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1944216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06.10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DPTO.DE CULTURA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15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Qualidade de Vida na Terceira Idade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2.045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MANUT.CENTRO CONVIVÊNCIA,EVENTOS E ATIV.RECREAT.P/TERC.IDADE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90.000,00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90.000,00</a:t>
                      </a:r>
                      <a:endParaRPr lang="pt-BR" b="1" i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2.046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REFORMAS E/OU AMPL.DOS CENTROS DE CONVIVÊNCIA DE IDOSOS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50.000,00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20.000,00</a:t>
                      </a:r>
                      <a:endParaRPr lang="pt-BR" b="1" i="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70.000,00</a:t>
                      </a:r>
                      <a:endParaRPr lang="pt-BR" b="1" i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1.026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CONSTRUÇÃO DO CENTRO CULTURAL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8.000,00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8.000,00</a:t>
                      </a:r>
                      <a:endParaRPr lang="pt-BR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634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597794"/>
              </p:ext>
            </p:extLst>
          </p:nvPr>
        </p:nvGraphicFramePr>
        <p:xfrm>
          <a:off x="539552" y="188640"/>
          <a:ext cx="7560840" cy="4754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1944216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06.11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DPTO.DE TURISMO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História e Sabor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2.014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PROMOÇÃO E DIVULGAÇÃO DO TURISMO LOCAL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10.000,00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 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10.000,00</a:t>
                      </a:r>
                      <a:endParaRPr lang="pt-BR" b="1" i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2.015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500" b="1" dirty="0" smtClean="0"/>
                        <a:t>REVITALIZAÇÃO E MELHORIAS DO MORRO DO CRISTO REDENTOR</a:t>
                      </a:r>
                      <a:endParaRPr lang="pt-BR" sz="15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30.000,00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3.000,00</a:t>
                      </a:r>
                      <a:endParaRPr lang="pt-BR" b="1" i="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</a:t>
                      </a:r>
                      <a:r>
                        <a:rPr lang="pt-BR" b="1" i="1" baseline="0" dirty="0" smtClean="0"/>
                        <a:t> T A L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33.000,00</a:t>
                      </a:r>
                      <a:endParaRPr lang="pt-BR" b="1" i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i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562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472674"/>
              </p:ext>
            </p:extLst>
          </p:nvPr>
        </p:nvGraphicFramePr>
        <p:xfrm>
          <a:off x="467544" y="332656"/>
          <a:ext cx="7560840" cy="5486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 gridSpan="6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DESPESAS PLANEJADAS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07.00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SECRETARIA MUNICIPAL DE ESPORTES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535.000,00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07.11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DPTO.DE ESPORTES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Esporte - Resgatando Cidadania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2.025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MANUT.DPTO.ESPORTES E ATIV.ESPORT.RECREAT.E LAZER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151.000,00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150.000,00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14.000,00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315.000,00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2.026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50" b="1" dirty="0" smtClean="0"/>
                        <a:t>MANUT.E REFORMA DO COMPLEXO ESPORTIVO MUNICIPAL</a:t>
                      </a:r>
                      <a:endParaRPr lang="pt-BR" sz="16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80.000,00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20.000,00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 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100.000,00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1684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785737"/>
              </p:ext>
            </p:extLst>
          </p:nvPr>
        </p:nvGraphicFramePr>
        <p:xfrm>
          <a:off x="467544" y="260648"/>
          <a:ext cx="7560840" cy="25603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07.00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SECRETARIA MUNICIPAL DE ESPORTES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535.000,00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07.11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DPTO.DE ESPORTES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Esporte - Resgatando Cidadania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1.009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550" b="1" dirty="0" smtClean="0"/>
                        <a:t>CONSTR.E/OU AMPL.DE CENTROS ESPORTIVOS COMUNITÁRIOS</a:t>
                      </a:r>
                      <a:endParaRPr lang="pt-BR" sz="15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120.000,00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120.000,00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72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704856" cy="1143000"/>
          </a:xfrm>
        </p:spPr>
        <p:txBody>
          <a:bodyPr/>
          <a:lstStyle/>
          <a:p>
            <a:pPr algn="ctr"/>
            <a:r>
              <a:rPr lang="pt-BR" sz="4000" b="1" dirty="0" smtClean="0"/>
              <a:t>PÚBLICO ALVO DO ORÇAMENTO</a:t>
            </a:r>
            <a:endParaRPr lang="pt-BR" sz="40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886674"/>
              </p:ext>
            </p:extLst>
          </p:nvPr>
        </p:nvGraphicFramePr>
        <p:xfrm>
          <a:off x="539552" y="1916832"/>
          <a:ext cx="76200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BR" sz="3200" dirty="0" smtClean="0"/>
                        <a:t>Sociedade</a:t>
                      </a:r>
                      <a:r>
                        <a:rPr lang="pt-BR" sz="3200" baseline="0" dirty="0" smtClean="0"/>
                        <a:t> Civil e o Próprio Poder Público</a:t>
                      </a:r>
                      <a:endParaRPr lang="pt-B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pt-BR" sz="3200" b="0" dirty="0" smtClean="0"/>
                        <a:t>Estudante, Trabalhador,  Agricultor,  Empresário, Agente público, Turista...</a:t>
                      </a:r>
                      <a:endParaRPr lang="pt-BR" sz="3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l" eaLnBrk="0" hangingPunct="0">
                        <a:buFont typeface="Arial" pitchFamily="34" charset="0"/>
                        <a:buChar char="•"/>
                      </a:pPr>
                      <a:r>
                        <a:rPr lang="pt-BR" sz="3200" b="0" dirty="0" smtClean="0"/>
                        <a:t>Criança,  Adolescente, Adulto,  Idoso,  Família...</a:t>
                      </a:r>
                      <a:endParaRPr lang="pt-BR" sz="3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pt-BR" altLang="zh-CN" sz="3200" b="0" dirty="0" smtClean="0">
                          <a:ea typeface="宋体" charset="-122"/>
                        </a:rPr>
                        <a:t>Escolas, Comércio, Serviços, Indústria, Grupos, Instituições, Órgãos... </a:t>
                      </a:r>
                      <a:endParaRPr lang="pt-BR" sz="3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45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053521"/>
              </p:ext>
            </p:extLst>
          </p:nvPr>
        </p:nvGraphicFramePr>
        <p:xfrm>
          <a:off x="611560" y="548680"/>
          <a:ext cx="7560840" cy="5486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08.00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650" b="1" dirty="0" smtClean="0"/>
                        <a:t>SECRETARIA MUNICIPAL DE TRANSPORTES</a:t>
                      </a:r>
                      <a:endParaRPr lang="pt-BR" sz="16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2.314.950,00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08.12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DPTO.DE TRANSPORTES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Resgatando - Estrada Modelo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2.027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550" b="1" dirty="0" smtClean="0"/>
                        <a:t>MANUT.DPTO TRANSP.FROTAS DE EQUIP.E RODOV.MUNIC.</a:t>
                      </a:r>
                      <a:endParaRPr lang="pt-BR" sz="15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765.000,00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1.296.000,00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511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14.554,50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703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122.395,50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15.000,00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2.212.950,00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1.010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550" b="1" dirty="0" smtClean="0"/>
                        <a:t>RESTAURAÇÃO E/OU AMPLIAÇÃO DO PARQUE DE MÁQUINAS</a:t>
                      </a:r>
                      <a:endParaRPr lang="pt-BR" sz="15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50.000,00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7907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553145"/>
              </p:ext>
            </p:extLst>
          </p:nvPr>
        </p:nvGraphicFramePr>
        <p:xfrm>
          <a:off x="395536" y="188640"/>
          <a:ext cx="7560840" cy="4023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08.00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650" b="1" dirty="0" smtClean="0"/>
                        <a:t>SECRETARIA MUNICIPAL DE TRANSPORTES</a:t>
                      </a:r>
                      <a:endParaRPr lang="pt-BR" sz="16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2.314.950,00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08.12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DPTO.DE TRANSPORTES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Resgatando - Estrada Modelo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1.011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550" b="1" dirty="0" smtClean="0"/>
                        <a:t>CONSTRUÇÃO DE PONTES E PONTILHÕES</a:t>
                      </a:r>
                      <a:endParaRPr lang="pt-BR" sz="15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40.000,00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1.012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550" b="1" dirty="0" smtClean="0"/>
                        <a:t>CONSTRUÇÃO DE ABRIGOS DE PASSAGEIROS</a:t>
                      </a:r>
                      <a:endParaRPr lang="pt-BR" sz="15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12.000,00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12.000,00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9374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80552"/>
              </p:ext>
            </p:extLst>
          </p:nvPr>
        </p:nvGraphicFramePr>
        <p:xfrm>
          <a:off x="323528" y="476672"/>
          <a:ext cx="7560840" cy="5486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09.00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SECRETARIA MUNIC OBRAS E SERVIÇOS URBANOS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2.278.450,00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09.13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DPTO.DE OBRAS E SERVIÇOS URBANOS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Você participa - Cidade Melhora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2.029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550" b="1" dirty="0" smtClean="0"/>
                        <a:t>MANUT.E FUNC.DPTO.OBRAS E SERVIÇOS URBANOS</a:t>
                      </a:r>
                      <a:endParaRPr lang="pt-BR" sz="15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230.000,00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54.000,00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289.000,00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2.030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450" b="1" dirty="0" smtClean="0"/>
                        <a:t>LIMPEZA,SINALIZ.E MELHORIAS DE VIAS,PRAÇAS E CEMITÉRIO PÚBL.</a:t>
                      </a:r>
                      <a:endParaRPr lang="pt-BR" sz="14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240.000,00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864.000,00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5.000,00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1.109.000,00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989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358139"/>
              </p:ext>
            </p:extLst>
          </p:nvPr>
        </p:nvGraphicFramePr>
        <p:xfrm>
          <a:off x="467544" y="692696"/>
          <a:ext cx="7560840" cy="51206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09.00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SECRETARIA MUNIC OBRAS E SERVIÇOS URBANOS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2.278.450,00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09.13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DPTO.DE OBRAS E SERVIÇOS URBANOS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Você participa - Cidade Melhora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2.031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MANUT.E MELHORIAS DA ILUMINAÇÃO PÚBLICA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512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468.450,00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518.450,00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2.032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AMPL.,MANUT.E MELHORIAS NO ABASTEC.DE ÁGUA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60.000,00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50.000,00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6.000,00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116.000,00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0326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820886"/>
              </p:ext>
            </p:extLst>
          </p:nvPr>
        </p:nvGraphicFramePr>
        <p:xfrm>
          <a:off x="323528" y="404664"/>
          <a:ext cx="7560840" cy="6217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09.00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SECRETARIA MUNIC OBRAS E SERVIÇOS URBANOS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2.278.450,00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09.13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DPTO.DE OBRAS E SERVIÇOS URBANOS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Você participa - Cidade Melhora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2.033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MANUTENÇÃO E/OU AMPLIAÇÃO DE TORRES T.V.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6.000,00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6.000,00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1.014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AMPLIAÇÃO E PAVIMENTAÇÃO DE VIAS PÚBLICAS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200.000,00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200.000,00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09.14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FUNDO MUNICIPAL DE SANEAMENTO BASICO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Você participa - Cidade Melhora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2.077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MANUT.REDE DE SANEAMENTO BÁSICO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40.000,00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8342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762938"/>
              </p:ext>
            </p:extLst>
          </p:nvPr>
        </p:nvGraphicFramePr>
        <p:xfrm>
          <a:off x="395536" y="548680"/>
          <a:ext cx="7560840" cy="5486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300" b="1" dirty="0" smtClean="0"/>
                        <a:t>SECRETARIA MUNIC AGRICULTURA E MEIO AMBIENTE</a:t>
                      </a:r>
                      <a:endParaRPr lang="pt-BR" sz="13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1.657.049,00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10.15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DPTO.DE AGRICULTURA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Vida Rural de Qualidade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2.034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MANUT.DPTO.AGRICULTURA E MEIO AMBIENTE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195.000,00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6.000,00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251.000,00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2.035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INCENTIVO E ASSISTÊNCIA AO PRODUTOR RURAL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130.000,00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889.339,00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55.000,00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1.074.339,00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8211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028127"/>
              </p:ext>
            </p:extLst>
          </p:nvPr>
        </p:nvGraphicFramePr>
        <p:xfrm>
          <a:off x="467544" y="692696"/>
          <a:ext cx="7560840" cy="51206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300" b="1" dirty="0" smtClean="0"/>
                        <a:t>SECRETARIA MUNIC AGRICULTURA E MEIO AMBIENTE</a:t>
                      </a:r>
                      <a:endParaRPr lang="pt-BR" sz="13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1.657.049,00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10.15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DPTO.DE AGRICULTURA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Produção Animal de Qualidade com Sanidade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2.037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INCENTIVO À PRODUÇÃO ANIMAL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100.000,00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110.000,00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2.038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DEFESA SANITÁRIA ANIMAL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106.000,00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5.000,00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121.000,00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6556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82480"/>
              </p:ext>
            </p:extLst>
          </p:nvPr>
        </p:nvGraphicFramePr>
        <p:xfrm>
          <a:off x="323528" y="260648"/>
          <a:ext cx="7560840" cy="58521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300" b="1" dirty="0" smtClean="0"/>
                        <a:t>SECRETARIA MUNIC AGRICULTURA E MEIO AMBIENTE</a:t>
                      </a:r>
                      <a:endParaRPr lang="pt-BR" sz="13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1.657.049,00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10.17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FUNDO MUNICIPAL DO MEIO AMBIENTE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Água Boa - Vida Saudável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2.080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MANUT.E FUNC.DO DPTO.DE MEIO AMBIENTE E FMMA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24.000,00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11.000,00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8.000,00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43.000,00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2.081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350" b="1" dirty="0" smtClean="0"/>
                        <a:t>MANUT.POLÍTICA MUNIC.DE PROT.RECUP.FISCALIZ.E LICENC.AMBIENTAL</a:t>
                      </a:r>
                      <a:endParaRPr lang="pt-BR" sz="13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3.1.71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27.189,00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3.3.71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5.437,80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21.458,00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4.4.71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3.625,20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57.710,00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1811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368960"/>
              </p:ext>
            </p:extLst>
          </p:nvPr>
        </p:nvGraphicFramePr>
        <p:xfrm>
          <a:off x="395536" y="260648"/>
          <a:ext cx="7560840" cy="6217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11.00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SECRETARIA MUNIC DE ASSISTÊNCIA SOCIAL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1.987.887,08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11.18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FUNDO MUNICIPAL DE ASSISTENCIA SOCIAL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Gestão Municipal da Assistência Social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2.040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MANUT.E FUNC.DA ASSISTÊNCIA SOCIAL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216.000,00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140.000,00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361.000,00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Proteção Social Especial de Média Complexidade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2.050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MANUT.ATIV.DE PROTEÇÃO SOCIAL DE MÉDIA COMPLEXIDADE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153.000,00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30.000,00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687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7.230,08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3.000,00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193.230,08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9748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968446"/>
              </p:ext>
            </p:extLst>
          </p:nvPr>
        </p:nvGraphicFramePr>
        <p:xfrm>
          <a:off x="539552" y="692696"/>
          <a:ext cx="7560840" cy="512400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11.00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SECRETARIA MUNIC DE ASSISTÊNCIA SOCIAL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1.987.887,08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11.18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FUNDO MUNICIPAL DE ASSISTENCIA SOCIAL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Coordenação dos Serviços </a:t>
                      </a:r>
                      <a:r>
                        <a:rPr lang="pt-BR" sz="1800" b="1" dirty="0" err="1" smtClean="0"/>
                        <a:t>Socioassistenciais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2.054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MANUT.DA GESTÃO DO PROGRAMA BOLSA FAMÍLIA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631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11.220,00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2.500,00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631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6.000,00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19.720,00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2.055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500" b="1" dirty="0" smtClean="0"/>
                        <a:t>MANUT.DA GESTÃO DOS SERVIÇOS SOCIOASSISTENCIAIS-GESTÃO</a:t>
                      </a:r>
                      <a:endParaRPr lang="pt-BR" sz="15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9128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549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8.437,00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4.000,00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12.437,00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26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620000" cy="1228998"/>
          </a:xfrm>
        </p:spPr>
        <p:txBody>
          <a:bodyPr/>
          <a:lstStyle/>
          <a:p>
            <a:pPr algn="ctr"/>
            <a:r>
              <a:rPr lang="pt-BR" b="1" dirty="0" smtClean="0"/>
              <a:t>PRIORIDADES</a:t>
            </a:r>
            <a:endParaRPr lang="pt-BR" b="1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377984"/>
              </p:ext>
            </p:extLst>
          </p:nvPr>
        </p:nvGraphicFramePr>
        <p:xfrm>
          <a:off x="457200" y="1268760"/>
          <a:ext cx="76200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556231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t-BR" sz="3200" b="1" dirty="0" smtClean="0"/>
                        <a:t>POR ATUAÇÃO</a:t>
                      </a:r>
                      <a:endParaRPr lang="pt-BR" sz="3200" b="1" dirty="0"/>
                    </a:p>
                  </a:txBody>
                  <a:tcPr/>
                </a:tc>
              </a:tr>
              <a:tr h="4286249">
                <a:tc>
                  <a:txBody>
                    <a:bodyPr/>
                    <a:lstStyle/>
                    <a:p>
                      <a:pPr algn="ctr"/>
                      <a:r>
                        <a:rPr lang="pt-BR" sz="3400" dirty="0" smtClean="0"/>
                        <a:t>Câmara</a:t>
                      </a:r>
                      <a:r>
                        <a:rPr lang="pt-BR" sz="3400" baseline="0" dirty="0" smtClean="0"/>
                        <a:t> Municipal de Vereadores, Administração, Fazenda e Planejamento, Desenvolvimento Econômico, Educação, Cultura e Turismo, Esportes, Transportes, Obras e Serviços Urbanos, Agricultura e Meio Ambiente, Assistência Social, FIA, Habitação, Conselhos, Segurança Pública, Conselho Tutelar, Encargos Gerais, Saúde e Consórcios Públicos</a:t>
                      </a:r>
                      <a:endParaRPr lang="pt-BR" sz="3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7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77913"/>
              </p:ext>
            </p:extLst>
          </p:nvPr>
        </p:nvGraphicFramePr>
        <p:xfrm>
          <a:off x="539552" y="980728"/>
          <a:ext cx="7560840" cy="43891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11.00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SECRETARIA MUNIC DE ASSISTÊNCIA SOCIAL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1.987.887,08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11.18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FUNDO MUNICIPAL DE ASSISTENCIA SOCIAL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18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Serviço de Proteção Social de Alta Complexidade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2.070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SERVIÇO DE PROTEÇÃO SOCIAL DE ALTA COMPLEXIDADE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530.000,00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530.000,00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Gestão Municipal da Assistência Social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2.071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GESTÃO DO CONTROLE SOCIAL(CONSELHOS)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3.000,00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6658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022983"/>
              </p:ext>
            </p:extLst>
          </p:nvPr>
        </p:nvGraphicFramePr>
        <p:xfrm>
          <a:off x="395536" y="116632"/>
          <a:ext cx="7560840" cy="6583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11.00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SECRETARIA MUNIC DE ASSISTÊNCIA SOCIAL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1.987.887,08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11.18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FUNDO MUNICIPAL DE ASSISTENCIA SOCIAL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16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Proteção Social Básica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2.072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GESTÃO DA PROTEÇÃO SOCIAL BÁSICA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500.000,00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70.000,00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681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210.380,00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640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28.434,00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640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12.186,00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500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3.000,00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824.000,00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11.19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FUNDO MUNICIPAL DA INFANCIA E ADOLESCENCIA – FIA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20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Infância e Adolescência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2.056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MANUT.ATIV.CONSELHO MUNIC.DIREITOS DA CRIANÇA E ADOLESCENTE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2.000,00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2.000,00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628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456303"/>
              </p:ext>
            </p:extLst>
          </p:nvPr>
        </p:nvGraphicFramePr>
        <p:xfrm>
          <a:off x="395536" y="476672"/>
          <a:ext cx="7560840" cy="51206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11.00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SECRETARIA MUNIC DE ASSISTÊNCIA SOCIAL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1.987.887,08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11.19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FUNDO MUNICIPAL DA INFANCIA E ADOLESCENCIA – FIA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20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Infância e Adolescência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2.069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MANUTENÇÃO E FUNCIONAMENTO DAS ATIVIDADES DO F.I.A.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11.21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FUNDO ROTATIVO HABITACIONAL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Direito à Habitação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1.019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500" b="1" dirty="0" smtClean="0"/>
                        <a:t>CONTRUÇÃO E/OU AMPLIAÇÃO DE CONJUNTOS HABITACIONAIS</a:t>
                      </a:r>
                      <a:endParaRPr lang="pt-BR" sz="15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521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22.500,00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32.500,00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496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993971"/>
              </p:ext>
            </p:extLst>
          </p:nvPr>
        </p:nvGraphicFramePr>
        <p:xfrm>
          <a:off x="467544" y="620688"/>
          <a:ext cx="7560840" cy="5486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SECRETARIA MUNICIPAL DE SAÚDE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7.757.414,29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12.22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FUNDO MUNICIPAL DE SAÚDE - FMS 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Saúde Preventiva e de Qualidade para Todos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2.058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MANUT.E FUNC.DAS ATIVIDADES DO FMS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479.000,00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100.000,00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589.000,00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2.059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MANUT.ATIVIDADES DE ASSISTÊNCIA FARMACÊUTICA BÁSICA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432.000,00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535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52.498,20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539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49.403,28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533.901,48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2883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221927"/>
              </p:ext>
            </p:extLst>
          </p:nvPr>
        </p:nvGraphicFramePr>
        <p:xfrm>
          <a:off x="323528" y="548680"/>
          <a:ext cx="7560840" cy="58521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SECRETARIA MUNICIPAL DE SAÚDE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7.757.414,29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12.22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FUNDO MUNICIPAL DE SAÚDE - FMS 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Saúde Preventiva e de Qualidade para Todos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2.060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MANUT.DAS ATIVIDADES DE ATENÇÃO BÁSICA À SAÚDE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3.1.71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11.000,00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1.700.000,00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534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443.300,00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761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72.000,00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781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215.186,04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782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80.280,00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783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668.781,16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3.3.71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11.000,00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1.000.000,00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542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170.410,68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706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35.847,60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7812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15275"/>
              </p:ext>
            </p:extLst>
          </p:nvPr>
        </p:nvGraphicFramePr>
        <p:xfrm>
          <a:off x="467544" y="620688"/>
          <a:ext cx="7560840" cy="51206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SECRETARIA MUNICIPAL DE SAÚDE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7.757.414,29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12.22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FUNDO MUNICIPAL DE SAÚDE - FMS 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Saúde Preventiva e de Qualidade para Todos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2.060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MANUT.DAS ATIVIDADES DE ATENÇÃO BÁSICA À SAÚDE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784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90.000,00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180.000,00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722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26.595,24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4.714.400,72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2.061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700" b="1" dirty="0" smtClean="0"/>
                        <a:t>MANUT.ATIV.ASSISTÊNCIA HOSPITALAR E AMBULATORIAL</a:t>
                      </a:r>
                      <a:endParaRPr lang="pt-BR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950.000,00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950.000,00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0047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065417"/>
              </p:ext>
            </p:extLst>
          </p:nvPr>
        </p:nvGraphicFramePr>
        <p:xfrm>
          <a:off x="467544" y="260648"/>
          <a:ext cx="7560840" cy="6217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SECRETARIA MUNICIPAL DE SAÚDE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7.757.414,29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12.22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FUNDO MUNICIPAL DE SAÚDE - FMS 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Saúde Preventiva e de Qualidade para Todos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2.062</a:t>
                      </a:r>
                      <a:endParaRPr lang="pt-BR" b="1" dirty="0" smtClean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550" b="1" dirty="0" smtClean="0"/>
                        <a:t>MANUT.ATIV.VIGILÂNCIA SANITÁRIA E CONTROLE DE ZOONOSES</a:t>
                      </a:r>
                      <a:endParaRPr lang="pt-BR" sz="15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36.000,00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5.000,00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536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12.150,00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3.000,00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56.150,00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2.063</a:t>
                      </a:r>
                      <a:endParaRPr lang="pt-BR" b="1" dirty="0" smtClean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550" b="1" dirty="0" smtClean="0"/>
                        <a:t>MANUT.ATIV.DE EPIDEMIOLOGIA E CONTROLE DE DOENÇAS</a:t>
                      </a:r>
                      <a:endParaRPr lang="pt-BR" sz="15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51.000,00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716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33.600,00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5.000,00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721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19.999,92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720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17.933,96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6307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040024"/>
              </p:ext>
            </p:extLst>
          </p:nvPr>
        </p:nvGraphicFramePr>
        <p:xfrm>
          <a:off x="539552" y="188640"/>
          <a:ext cx="7560840" cy="6217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SECRETARIA MUNICIPAL DE SAÚDE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7.757.414,29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12.22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FUNDO MUNICIPAL DE SAÚDE - FMS 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Saúde Preventiva e de Qualidade para Todos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2.063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550" b="1" dirty="0" smtClean="0"/>
                        <a:t>MANUT.ATIV.DE EPIDEMIOLOGIA E CONTROLE DE DOENÇAS</a:t>
                      </a:r>
                      <a:endParaRPr lang="pt-BR" sz="15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3.000,00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130.533,88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Controle e Equilíbrio Nutricional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2.064</a:t>
                      </a:r>
                      <a:endParaRPr lang="pt-BR" b="1" dirty="0" smtClean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550" b="1" dirty="0" smtClean="0"/>
                        <a:t>ATENDIMENTO E COMBATE ÀS CARÊNCIAS NUTRICIONAIS</a:t>
                      </a:r>
                      <a:endParaRPr lang="pt-BR" sz="15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Saúde Preventiva e de Qualidade para Todos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2.073</a:t>
                      </a:r>
                      <a:endParaRPr lang="pt-BR" b="1" dirty="0" smtClean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GESTÃO DO CONSELHO MUNICIPAL DE SAÚDE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3.000,00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3.000,00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4672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808899"/>
              </p:ext>
            </p:extLst>
          </p:nvPr>
        </p:nvGraphicFramePr>
        <p:xfrm>
          <a:off x="323528" y="1340768"/>
          <a:ext cx="7560840" cy="2926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SECRETARIA MUNICIPAL DE SAÚDE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7.757.414,29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12.22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FUNDO MUNICIPAL DE SAÚDE - FMS 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Saúde Preventiva e de Qualidade para Todos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2.079</a:t>
                      </a:r>
                      <a:endParaRPr lang="pt-BR" b="1" dirty="0" smtClean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MANUT.ATIV.ATENÇÃO DE MÉDIA E ALTA COMPLEXIDADE AMB.E HOSP.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529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432.000,00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554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338.428,21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770.428,21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687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105913"/>
              </p:ext>
            </p:extLst>
          </p:nvPr>
        </p:nvGraphicFramePr>
        <p:xfrm>
          <a:off x="539552" y="116632"/>
          <a:ext cx="7560840" cy="6583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13.00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ENCARGOS GERAIS DO MUNICIPIO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2.515.320,00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13.23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ENCARGOS GERAIS DO MUNICIPIO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Proteção da Criança e Adolescente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2.057</a:t>
                      </a:r>
                      <a:endParaRPr lang="pt-BR" b="1" dirty="0" smtClean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450" b="1" dirty="0" smtClean="0"/>
                        <a:t>MANUT.INSTALAÇÕES E ATIV.RELACIONADAS AO CONSELHO TUTELAR</a:t>
                      </a:r>
                      <a:endParaRPr lang="pt-BR" sz="14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120.000,00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40.000,00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4.000,00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164.000,00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Segurança Pública e Cidadania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2.065</a:t>
                      </a:r>
                      <a:endParaRPr lang="pt-BR" b="1" dirty="0" smtClean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MANUT.CONVÊNIO SEGURANÇA PÚBLICA E RADIOPATRULHA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635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17.500,00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750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25.000,00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688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15.000,00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636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17.150,00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634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35.290,00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109.940,00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323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576064"/>
          </a:xfrm>
        </p:spPr>
        <p:txBody>
          <a:bodyPr/>
          <a:lstStyle/>
          <a:p>
            <a:pPr algn="ctr"/>
            <a:r>
              <a:rPr lang="pt-BR" b="1" dirty="0" smtClean="0"/>
              <a:t>RECURSOS</a:t>
            </a:r>
            <a:endParaRPr lang="pt-BR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954184"/>
              </p:ext>
            </p:extLst>
          </p:nvPr>
        </p:nvGraphicFramePr>
        <p:xfrm>
          <a:off x="395536" y="836712"/>
          <a:ext cx="76200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4752528"/>
                <a:gridCol w="157132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Entidade: 1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Município de Descanso - PREFEITURA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13.703.040,00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 – Educação</a:t>
                      </a:r>
                      <a:r>
                        <a:rPr lang="pt-BR" baseline="0" dirty="0" smtClean="0"/>
                        <a:t> Básica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2.721.000,00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Fundeb</a:t>
                      </a:r>
                      <a:r>
                        <a:rPr lang="pt-BR" dirty="0" smtClean="0"/>
                        <a:t> 60%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2.563.950,00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Fundeb</a:t>
                      </a:r>
                      <a:r>
                        <a:rPr lang="pt-BR" dirty="0" smtClean="0"/>
                        <a:t> 40%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997.650,00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Salário Educação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326.000,00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CIDE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14.700,00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COSIP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468.450,00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Transporte</a:t>
                      </a:r>
                      <a:r>
                        <a:rPr lang="pt-BR" baseline="0" dirty="0" smtClean="0"/>
                        <a:t> Escolar/Estado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233.967,97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Alienação de Bens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22.500,00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IGD</a:t>
                      </a:r>
                      <a:r>
                        <a:rPr lang="pt-BR" baseline="0" dirty="0" smtClean="0"/>
                        <a:t>-SUAS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8.437,00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IGDBF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17.220,00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Multas</a:t>
                      </a:r>
                      <a:r>
                        <a:rPr lang="pt-BR" baseline="0" dirty="0" smtClean="0"/>
                        <a:t> Prev. Leg. Trânsito – Município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35.290,00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Multas Prev.</a:t>
                      </a:r>
                      <a:r>
                        <a:rPr lang="pt-BR" baseline="0" dirty="0" smtClean="0"/>
                        <a:t> Leg. Trânsito – PM/SC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17.500,00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Multas Prev. Leg. Trânsito – SSP/SC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17.150,00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0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130006"/>
              </p:ext>
            </p:extLst>
          </p:nvPr>
        </p:nvGraphicFramePr>
        <p:xfrm>
          <a:off x="539552" y="116632"/>
          <a:ext cx="7560840" cy="6583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13.00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ENCARGOS GERAIS DO MUNICIPIO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2.515.320,00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13.23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ENCARGOS GERAIS DO MUNICIPIO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Segurança Pública e Cidadania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2.066</a:t>
                      </a:r>
                      <a:endParaRPr lang="pt-BR" b="1" dirty="0" smtClean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MANUTENÇÃO DAS ATIVIDADES DE DEFESA CIVIL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100.000,00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100.000,00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26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Previdência Social aos Servidores Públicos e Agentes Políticos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2.067</a:t>
                      </a:r>
                      <a:endParaRPr lang="pt-BR" b="1" dirty="0" smtClean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ENCARGOS PREVIDENCIÁRIOS - RGPS/RPPS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1.020.000,00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1.020.000,00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2.068</a:t>
                      </a:r>
                      <a:endParaRPr lang="pt-BR" b="1" dirty="0" smtClean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CONTRIBUIÇÃO PARA O PASEP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703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1.234,50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290.000,00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511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145,50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291.380,00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096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830053"/>
              </p:ext>
            </p:extLst>
          </p:nvPr>
        </p:nvGraphicFramePr>
        <p:xfrm>
          <a:off x="539552" y="404664"/>
          <a:ext cx="7560840" cy="5486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13.00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ENCARGOS GERAIS DO MUNICIPIO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2.515.320,00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13.23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ENCARGOS GERAIS DO MUNICIPIO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Encargos Especiais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0.002</a:t>
                      </a:r>
                      <a:endParaRPr lang="pt-BR" b="1" dirty="0" smtClean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50" b="1" dirty="0" smtClean="0"/>
                        <a:t>PAGTO DE DESPESAS DIVERSAS AO ENCARGO DO MUNICÍPIO</a:t>
                      </a:r>
                      <a:endParaRPr lang="pt-BR" sz="16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380.000,00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3.3.50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100.000,00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130.000,00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610.000,00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Segurança Pública e Cidadania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0.002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50" b="1" dirty="0" smtClean="0"/>
                        <a:t>PAGTO DE DESPESAS DIVERSAS AO ENCARGO DO MUNICÍPIO</a:t>
                      </a:r>
                      <a:endParaRPr lang="pt-BR" sz="16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3.3.90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649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35.000,00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4.4.90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649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35.000,00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70.000,00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8315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800332"/>
              </p:ext>
            </p:extLst>
          </p:nvPr>
        </p:nvGraphicFramePr>
        <p:xfrm>
          <a:off x="539552" y="1052736"/>
          <a:ext cx="7560840" cy="25603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8112"/>
                <a:gridCol w="1080120"/>
                <a:gridCol w="1584176"/>
                <a:gridCol w="1944216"/>
                <a:gridCol w="432048"/>
                <a:gridCol w="151216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13.00</a:t>
                      </a:r>
                      <a:endParaRPr lang="pt-B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ENCARGOS GERAIS DO MUNICIPIO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2.515.320,00</a:t>
                      </a:r>
                      <a:endParaRPr lang="pt-B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Unidade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13.23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ENCARGOS GERAIS DO MUNICIPIO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9999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Reserva de Contingência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0.004</a:t>
                      </a:r>
                      <a:endParaRPr lang="pt-BR" b="1" dirty="0" smtClean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50" b="1" dirty="0" smtClean="0"/>
                        <a:t>RESERVA DE CONTINGÊNCIA</a:t>
                      </a:r>
                      <a:endParaRPr lang="pt-BR" sz="16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RECURSO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9.9.99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500</a:t>
                      </a:r>
                      <a:endParaRPr lang="pt-BR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150.000,00</a:t>
                      </a:r>
                      <a:endParaRPr lang="pt-B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T O T A</a:t>
                      </a:r>
                      <a:r>
                        <a:rPr lang="pt-BR" b="1" i="1" baseline="0" dirty="0" smtClean="0"/>
                        <a:t> L</a:t>
                      </a:r>
                      <a:endParaRPr lang="pt-BR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i="1" dirty="0" smtClean="0"/>
                        <a:t>150.000,00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8886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328984"/>
              </p:ext>
            </p:extLst>
          </p:nvPr>
        </p:nvGraphicFramePr>
        <p:xfrm>
          <a:off x="323528" y="764704"/>
          <a:ext cx="7776864" cy="5394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88432"/>
                <a:gridCol w="3888432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AÇÕES</a:t>
                      </a:r>
                      <a:r>
                        <a:rPr lang="pt-BR" sz="2400" baseline="0" smtClean="0"/>
                        <a:t> RELEVANTES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DESPESAS CONTÍNUAS</a:t>
                      </a:r>
                      <a:r>
                        <a:rPr lang="pt-BR" sz="2400" baseline="0" dirty="0" smtClean="0"/>
                        <a:t> </a:t>
                      </a:r>
                    </a:p>
                    <a:p>
                      <a:pPr algn="ctr"/>
                      <a:r>
                        <a:rPr lang="pt-BR" sz="2400" baseline="0" dirty="0" smtClean="0"/>
                        <a:t>INVESTIMENTO E MANUTENÇÃO: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EDUCAÇÃO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/>
                        <a:t>Promover a estruturação das Escolas da Rede Municipal de Ensino: Creche, Pré-Escola e Fundamental</a:t>
                      </a:r>
                      <a:r>
                        <a:rPr lang="pt-BR" sz="2000" baseline="0" dirty="0" smtClean="0"/>
                        <a:t>, </a:t>
                      </a:r>
                      <a:r>
                        <a:rPr lang="pt-BR" sz="2000" dirty="0" smtClean="0"/>
                        <a:t>com a execução de obras e aquisição de equipamentos para as salas de aula, informática, secretarias, bibliotecas, merenda escolar (cozinhas e refeitórios), parques infantis, ginásios e frota de transporte escolar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Manutenção e desenvolvimento do ensino com despesas de material didático educativo , esportivo e apoio escolar, material de expediente, merenda escolar, higiene e limpeza, combustíveis, energia elétrica, água, software, folha de pagamento e encargos sociais, manutenção das edificações, de ônibus escolares, jardins, serviços de transporte escolar, manutenção da frota de veículos,  entre outros itens, para atendimento dos alunos da Rede Municipal de Ensino.</a:t>
                      </a:r>
                      <a:endParaRPr lang="pt-B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7747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152931"/>
              </p:ext>
            </p:extLst>
          </p:nvPr>
        </p:nvGraphicFramePr>
        <p:xfrm>
          <a:off x="539552" y="188640"/>
          <a:ext cx="7776864" cy="6294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88432"/>
                <a:gridCol w="3888432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DESPESAS CONTÍNUAS</a:t>
                      </a:r>
                      <a:r>
                        <a:rPr lang="pt-BR" sz="2400" baseline="0" dirty="0" smtClean="0"/>
                        <a:t> </a:t>
                      </a:r>
                    </a:p>
                    <a:p>
                      <a:pPr algn="ctr"/>
                      <a:r>
                        <a:rPr lang="pt-BR" sz="2400" baseline="0" dirty="0" smtClean="0"/>
                        <a:t>INVESTIMENTO E MANUTENÇÃO: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SAÚDE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just"/>
                      <a:r>
                        <a:rPr lang="pt-BR" sz="2200" dirty="0" smtClean="0"/>
                        <a:t>Promover a estruturação das Unidades Básicas de Saúde,</a:t>
                      </a:r>
                      <a:r>
                        <a:rPr lang="pt-BR" sz="2200" baseline="0" dirty="0" smtClean="0"/>
                        <a:t> </a:t>
                      </a:r>
                      <a:r>
                        <a:rPr lang="pt-BR" sz="2200" dirty="0" smtClean="0"/>
                        <a:t>com aquisição de equipamentos e execução de obras para melhor ofertar a promoção, proteção e recuperação</a:t>
                      </a:r>
                      <a:r>
                        <a:rPr lang="pt-BR" sz="2200" baseline="0" dirty="0" smtClean="0"/>
                        <a:t> </a:t>
                      </a:r>
                      <a:r>
                        <a:rPr lang="pt-BR" sz="2200" dirty="0" smtClean="0"/>
                        <a:t>da saúde da população, reduzindo as enfermidades, controlando as doenças</a:t>
                      </a:r>
                      <a:r>
                        <a:rPr lang="pt-BR" sz="2200" baseline="0" dirty="0" smtClean="0"/>
                        <a:t> </a:t>
                      </a:r>
                      <a:r>
                        <a:rPr lang="pt-BR" sz="2200" dirty="0" smtClean="0"/>
                        <a:t>endêmicas e parasitárias e melhorando a vigilância à saúde.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900" dirty="0" smtClean="0"/>
                        <a:t>Ações e serviços públicos de saúde com despesas de exames laboratoriais, exames de imagem, consultas e plantões médicos, especialidades, campanhas de vacinação, medicamentos, material ambulatorial e odontológico, material de higiene, limpeza e expediente, combustíveis, aparelhos médicos, odontológicos e ambulatoriais, energia elétrica, água, softwares, manutenção das edificações das </a:t>
                      </a:r>
                      <a:r>
                        <a:rPr lang="pt-BR" sz="1900" dirty="0" err="1" smtClean="0"/>
                        <a:t>UBs</a:t>
                      </a:r>
                      <a:r>
                        <a:rPr lang="pt-BR" sz="1900" dirty="0" smtClean="0"/>
                        <a:t>, manutenção da frota de veículos, folha de pagamento e encargos sociais, diárias, CIS/AMEOSC entre outros itens para qualificação do atendimento aos Usuários da saúde</a:t>
                      </a:r>
                      <a:endParaRPr lang="pt-BR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7915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792947"/>
              </p:ext>
            </p:extLst>
          </p:nvPr>
        </p:nvGraphicFramePr>
        <p:xfrm>
          <a:off x="323528" y="620688"/>
          <a:ext cx="7776864" cy="5212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88432"/>
                <a:gridCol w="3888432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DESPESAS CONTÍNUAS</a:t>
                      </a:r>
                      <a:r>
                        <a:rPr lang="pt-BR" sz="2400" baseline="0" dirty="0" smtClean="0"/>
                        <a:t> </a:t>
                      </a:r>
                    </a:p>
                    <a:p>
                      <a:pPr algn="ctr"/>
                      <a:r>
                        <a:rPr lang="pt-BR" sz="2400" baseline="0" dirty="0" smtClean="0"/>
                        <a:t>INVESTIMENTO E MANUTENÇÃO: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ASSISTÊNCIA</a:t>
                      </a:r>
                      <a:r>
                        <a:rPr lang="pt-BR" sz="2400" baseline="0" dirty="0" smtClean="0"/>
                        <a:t> SOCIAL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Aplicação na estruturação da</a:t>
                      </a:r>
                      <a:r>
                        <a:rPr lang="pt-BR" sz="1800" baseline="0" dirty="0" smtClean="0"/>
                        <a:t> </a:t>
                      </a:r>
                      <a:r>
                        <a:rPr lang="pt-BR" sz="1800" dirty="0" smtClean="0"/>
                        <a:t>prestação</a:t>
                      </a:r>
                      <a:r>
                        <a:rPr lang="pt-BR" sz="1800" baseline="0" dirty="0" smtClean="0"/>
                        <a:t> d</a:t>
                      </a:r>
                      <a:r>
                        <a:rPr lang="pt-BR" sz="1800" dirty="0" smtClean="0"/>
                        <a:t>os  Serviços </a:t>
                      </a:r>
                      <a:r>
                        <a:rPr lang="pt-BR" sz="1800" dirty="0" err="1" smtClean="0"/>
                        <a:t>Socioassistenciais</a:t>
                      </a:r>
                      <a:r>
                        <a:rPr lang="pt-BR" sz="1800" dirty="0" smtClean="0"/>
                        <a:t>,  com aquisição de equipamentos e execução de obras, objetivando garantir a proteção social à família, à infância, à adolescência, à velhice por meio de programas.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Ações e serviços públicos de proteção social, vigilância </a:t>
                      </a:r>
                      <a:r>
                        <a:rPr lang="pt-BR" sz="1800" dirty="0" err="1" smtClean="0"/>
                        <a:t>socioassistencial</a:t>
                      </a:r>
                      <a:r>
                        <a:rPr lang="pt-BR" sz="1800" dirty="0" smtClean="0"/>
                        <a:t> e defesa dos direitos, com despesas de material didático e de apoio, oficinas, palestras, alimentos, higiene e limpeza, combustíveis, energia elétrica, água, software, folha de pagamento e encargos sociais, manutenção das edificações,  veículos, cuidadores</a:t>
                      </a:r>
                      <a:r>
                        <a:rPr lang="pt-BR" sz="1800" baseline="0" dirty="0" smtClean="0"/>
                        <a:t> especiais, abrigos</a:t>
                      </a:r>
                      <a:r>
                        <a:rPr lang="pt-BR" sz="1800" baseline="0" dirty="0" smtClean="0"/>
                        <a:t>, benefícios eventuais(cesta básica/funeral), </a:t>
                      </a:r>
                      <a:r>
                        <a:rPr lang="pt-BR" sz="1800" dirty="0" smtClean="0"/>
                        <a:t>entre outros itens, para atendimento de pessoas/famílias em situação de vulnerabilidade e risco social.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0602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528002"/>
              </p:ext>
            </p:extLst>
          </p:nvPr>
        </p:nvGraphicFramePr>
        <p:xfrm>
          <a:off x="323528" y="908720"/>
          <a:ext cx="7776864" cy="3840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88432"/>
                <a:gridCol w="3888432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DESPESAS CONTÍNUAS</a:t>
                      </a:r>
                      <a:r>
                        <a:rPr lang="pt-BR" sz="2400" baseline="0" dirty="0" smtClean="0"/>
                        <a:t> </a:t>
                      </a:r>
                    </a:p>
                    <a:p>
                      <a:pPr algn="ctr"/>
                      <a:r>
                        <a:rPr lang="pt-BR" sz="2400" baseline="0" dirty="0" smtClean="0"/>
                        <a:t>INVESTIMENTO E MANUTENÇÃO: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DESENVOLVIMENTO</a:t>
                      </a:r>
                      <a:r>
                        <a:rPr lang="pt-BR" sz="2400" baseline="0" dirty="0" smtClean="0"/>
                        <a:t> ECONOMICO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Contrapartida de convênios/contratos para aplicação na estruturação dos serviços e da oferta de pavilhões no Distrito Industrial, contribuindo com desenvolvimento econômico local.</a:t>
                      </a:r>
                    </a:p>
                    <a:p>
                      <a:pPr algn="just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Serviços públicos de fomento aos comércios, serviços, indústrias e agroindústrias com despesas de material de expediente, energia elétrica, água, folha de pagamento e encargos sociais, contratação de consultoria, qualificação profissional, encaminhamento de projetos entre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outros</a:t>
                      </a:r>
                      <a:r>
                        <a:rPr lang="pt-BR" baseline="0" dirty="0" smtClean="0"/>
                        <a:t> itens.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6660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647973"/>
              </p:ext>
            </p:extLst>
          </p:nvPr>
        </p:nvGraphicFramePr>
        <p:xfrm>
          <a:off x="323528" y="764704"/>
          <a:ext cx="7776864" cy="48965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88432"/>
                <a:gridCol w="3888432"/>
              </a:tblGrid>
              <a:tr h="840093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DESPESAS CONTÍNUAS</a:t>
                      </a:r>
                      <a:r>
                        <a:rPr lang="pt-BR" sz="2400" baseline="0" dirty="0" smtClean="0"/>
                        <a:t> </a:t>
                      </a:r>
                    </a:p>
                    <a:p>
                      <a:pPr algn="ctr"/>
                      <a:r>
                        <a:rPr lang="pt-BR" sz="2400" baseline="0" dirty="0" smtClean="0"/>
                        <a:t>INVESTIMENTO E MANUTENÇÃO: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6719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AGRICULTURA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89732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Aplicação na estruturação dos serviços e na oferta da Política Agrícola e do Agronegócio às famílias de agricultores</a:t>
                      </a:r>
                    </a:p>
                    <a:p>
                      <a:pPr algn="just"/>
                      <a:r>
                        <a:rPr lang="pt-BR" dirty="0" smtClean="0"/>
                        <a:t>com a aquisição de equipamentos agrícolas.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Serviços públicos de cooperação e assistência técnica às famílias de agricultores e a propriedade rural com vistas a exploração da atividade agrícola apoiada no desenvolvimento sustentável da propriedade rural, com despesas de material de expediente, combustíveis, softwares, subsídio</a:t>
                      </a:r>
                      <a:r>
                        <a:rPr lang="pt-BR" baseline="0" dirty="0" smtClean="0"/>
                        <a:t> de horas/máquina</a:t>
                      </a:r>
                      <a:r>
                        <a:rPr lang="pt-BR" dirty="0" smtClean="0"/>
                        <a:t>, manutenção dos veículos, máquinas e equipamentos, folha de pagamento e 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smtClean="0"/>
                        <a:t>encargos sociais, 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smtClean="0"/>
                        <a:t>entre</a:t>
                      </a:r>
                      <a:r>
                        <a:rPr lang="pt-BR" baseline="0" dirty="0" smtClean="0"/>
                        <a:t> outros itens.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76002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279786"/>
              </p:ext>
            </p:extLst>
          </p:nvPr>
        </p:nvGraphicFramePr>
        <p:xfrm>
          <a:off x="395536" y="764704"/>
          <a:ext cx="7776864" cy="44157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88432"/>
                <a:gridCol w="3888432"/>
              </a:tblGrid>
              <a:tr h="840093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DESPESAS CONTÍNUAS</a:t>
                      </a:r>
                      <a:r>
                        <a:rPr lang="pt-BR" sz="2400" baseline="0" dirty="0" smtClean="0"/>
                        <a:t> </a:t>
                      </a:r>
                    </a:p>
                    <a:p>
                      <a:pPr algn="ctr"/>
                      <a:r>
                        <a:rPr lang="pt-BR" sz="2400" baseline="0" dirty="0" smtClean="0"/>
                        <a:t>INVESTIMENTO E MANUTENÇÃO: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6719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TRANSPORTES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53628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Aplicação na estruturação do meio de transportes de cargas e passageiros, construção</a:t>
                      </a:r>
                      <a:r>
                        <a:rPr lang="pt-BR" sz="1800" baseline="0" dirty="0" smtClean="0"/>
                        <a:t> de</a:t>
                      </a:r>
                      <a:r>
                        <a:rPr lang="pt-BR" sz="1800" dirty="0" smtClean="0"/>
                        <a:t> pontes e pontilhões, abrigos de passageiros e equipar a frota de máquinas e equipamentos rodoviários, objetivando ofertar melhores condições de trafegabilidade e segurança.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Manutenção e conservação de estradas,  pontes, pontilhões, bueiros e abrigos de passageiros, com despesas de material de expediente, combustíveis, tubos de concreto, ferramentas e utensílios de trabalho, softwares, telefone, água, energia elétrica, manutenção da frota de veículos, máquinas e equipamentos, folha de pagamento e encargos sociais entre outros itens.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73881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809952"/>
              </p:ext>
            </p:extLst>
          </p:nvPr>
        </p:nvGraphicFramePr>
        <p:xfrm>
          <a:off x="395536" y="980728"/>
          <a:ext cx="7776864" cy="46900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88432"/>
                <a:gridCol w="3888432"/>
              </a:tblGrid>
              <a:tr h="840093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DESPESAS CONTÍNUAS</a:t>
                      </a:r>
                      <a:r>
                        <a:rPr lang="pt-BR" sz="2400" baseline="0" dirty="0" smtClean="0"/>
                        <a:t> </a:t>
                      </a:r>
                    </a:p>
                    <a:p>
                      <a:pPr algn="ctr"/>
                      <a:r>
                        <a:rPr lang="pt-BR" sz="2400" baseline="0" dirty="0" smtClean="0"/>
                        <a:t>INVESTIMENTO E MANUTENÇÃO: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6719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OBRAS</a:t>
                      </a:r>
                      <a:r>
                        <a:rPr lang="pt-BR" sz="2400" baseline="0" dirty="0" smtClean="0"/>
                        <a:t> E SERVIÇOS URBANOS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85676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Pavimentação</a:t>
                      </a:r>
                      <a:r>
                        <a:rPr lang="pt-BR" baseline="0" dirty="0" smtClean="0"/>
                        <a:t> de vias públicas, estruturação </a:t>
                      </a:r>
                      <a:r>
                        <a:rPr lang="pt-BR" dirty="0" smtClean="0"/>
                        <a:t>dos serviços de limpeza, manutenção e conservação de ruas, avenidas, praças, parques, jardins e cemitério, tratamento do esgoto  e  planejamento da trafegabilidade, mobilidade e segurança urbana.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Serviços públicos de manutenção, conservação e limpeza de ruas e avenidas, praças, parques e jardins, distribuição e manutenção da iluminação pública, com despesas de material de expediente, combustíveis, ferramentas e utensílios de trabalho, manutenção da frota de veículos e equipamentos, coleta de lixo, folha de pagamento e encargos sociais e entre outros itens.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702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742373"/>
              </p:ext>
            </p:extLst>
          </p:nvPr>
        </p:nvGraphicFramePr>
        <p:xfrm>
          <a:off x="539552" y="188640"/>
          <a:ext cx="7620000" cy="409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4608512"/>
                <a:gridCol w="171534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Entidade: 1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Município de Descanso - PREFEITURA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FEAS –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Cofinanciamento</a:t>
                      </a:r>
                      <a:r>
                        <a:rPr lang="pt-BR" baseline="0" dirty="0" smtClean="0"/>
                        <a:t> PSB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40.620,00</a:t>
                      </a:r>
                      <a:endParaRPr lang="pt-BR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Convênio Corpo de Bombeiros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70.000,00</a:t>
                      </a:r>
                      <a:endParaRPr lang="pt-BR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00.01.681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BL PSB (PBF/PBV)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210.380,00</a:t>
                      </a:r>
                      <a:endParaRPr lang="pt-BR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BL PSEMC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7.230,08</a:t>
                      </a:r>
                      <a:endParaRPr lang="pt-BR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</a:t>
                      </a:r>
                      <a:r>
                        <a:rPr lang="pt-BR" baseline="0" dirty="0" smtClean="0"/>
                        <a:t> - </a:t>
                      </a:r>
                      <a:r>
                        <a:rPr lang="pt-BR" dirty="0" smtClean="0"/>
                        <a:t>Convênio</a:t>
                      </a:r>
                      <a:r>
                        <a:rPr lang="pt-BR" baseline="0" dirty="0" smtClean="0"/>
                        <a:t> Polícia Civil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15.000,00</a:t>
                      </a:r>
                      <a:endParaRPr lang="pt-BR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Fundo Especial do Petróleo – FEP/CFEM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123.630,00</a:t>
                      </a:r>
                      <a:endParaRPr lang="pt-BR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</a:t>
                      </a:r>
                      <a:r>
                        <a:rPr lang="pt-BR" baseline="0" dirty="0" smtClean="0"/>
                        <a:t> – Convênio Radiopatrulha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25.000,00</a:t>
                      </a:r>
                      <a:endParaRPr lang="pt-BR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FNDE</a:t>
                      </a:r>
                      <a:r>
                        <a:rPr lang="pt-BR" baseline="0" dirty="0" smtClean="0"/>
                        <a:t> – PNAE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74.826,00</a:t>
                      </a:r>
                      <a:endParaRPr lang="pt-BR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FNDE</a:t>
                      </a:r>
                      <a:r>
                        <a:rPr lang="pt-BR" baseline="0" dirty="0" smtClean="0"/>
                        <a:t> – PNATE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79.565,20</a:t>
                      </a:r>
                      <a:endParaRPr lang="pt-BR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T O T A L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21.793.106,25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4277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840720"/>
              </p:ext>
            </p:extLst>
          </p:nvPr>
        </p:nvGraphicFramePr>
        <p:xfrm>
          <a:off x="467544" y="188640"/>
          <a:ext cx="7776864" cy="63969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88432"/>
                <a:gridCol w="3888432"/>
              </a:tblGrid>
              <a:tr h="840093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DESPESAS CONTÍNUAS</a:t>
                      </a:r>
                      <a:r>
                        <a:rPr lang="pt-BR" sz="2400" baseline="0" dirty="0" smtClean="0"/>
                        <a:t> </a:t>
                      </a:r>
                    </a:p>
                    <a:p>
                      <a:pPr algn="ctr"/>
                      <a:r>
                        <a:rPr lang="pt-BR" sz="2400" baseline="0" dirty="0" smtClean="0"/>
                        <a:t>INVESTIMENTO E MANUTENÇÃO: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6719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SEGURANÇA</a:t>
                      </a:r>
                      <a:r>
                        <a:rPr lang="pt-BR" sz="2400" baseline="0" dirty="0" smtClean="0"/>
                        <a:t> PÚBLICA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37604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/>
                        <a:t>Atendimento ao objeto do </a:t>
                      </a:r>
                      <a:r>
                        <a:rPr lang="pt-BR" sz="2000" b="1" dirty="0" smtClean="0">
                          <a:solidFill>
                            <a:srgbClr val="FF0000"/>
                          </a:solidFill>
                        </a:rPr>
                        <a:t>Convênio nº 2018TN001315 – Policia</a:t>
                      </a:r>
                      <a:r>
                        <a:rPr lang="pt-BR" sz="2000" b="1" baseline="0" dirty="0" smtClean="0">
                          <a:solidFill>
                            <a:srgbClr val="FF0000"/>
                          </a:solidFill>
                        </a:rPr>
                        <a:t> Civil, </a:t>
                      </a:r>
                      <a:r>
                        <a:rPr lang="pt-BR" sz="2000" b="0" baseline="0" dirty="0" smtClean="0">
                          <a:solidFill>
                            <a:schemeClr val="tx1"/>
                          </a:solidFill>
                        </a:rPr>
                        <a:t>cooperação nos Serviços de Segurança Pública e preservação do Patrimônio Público do Município.</a:t>
                      </a:r>
                      <a:endParaRPr lang="pt-BR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Atendimento ao objeto do </a:t>
                      </a: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Convênio nº 026/2013 </a:t>
                      </a:r>
                      <a:r>
                        <a:rPr lang="pt-BR" dirty="0" smtClean="0"/>
                        <a:t>com a aquisição de veículos e outros equipamentos necessários à realização dos serviços e bombeiros estabelecidos no art. 108 da Constituição Estadual, particularmente na prevenção, combate a sinistros, busca e salvamento de pessoas e bens.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/>
                    </a:p>
                  </a:txBody>
                  <a:tcPr/>
                </a:tc>
              </a:tr>
              <a:tr h="2437604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/>
                        <a:t>Atendimento ao </a:t>
                      </a:r>
                      <a:r>
                        <a:rPr lang="pt-BR" sz="2000" b="1" dirty="0" smtClean="0">
                          <a:solidFill>
                            <a:srgbClr val="FF0000"/>
                          </a:solidFill>
                        </a:rPr>
                        <a:t>Convênio nº 4.352/2012-4, </a:t>
                      </a:r>
                      <a:r>
                        <a:rPr lang="pt-BR" sz="2000" dirty="0" smtClean="0"/>
                        <a:t>com ação conjunta visando sinalização, engenharia de</a:t>
                      </a:r>
                    </a:p>
                    <a:p>
                      <a:pPr algn="just"/>
                      <a:r>
                        <a:rPr lang="pt-BR" sz="2000" dirty="0" smtClean="0"/>
                        <a:t>tráfego, de campo, policiamento, fiscalização e educação no trânsito, de acordo com Código de Trânsito Brasileiro (Município, PM e SSP)</a:t>
                      </a:r>
                    </a:p>
                    <a:p>
                      <a:pPr algn="just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Atendimento do objetivo do </a:t>
                      </a:r>
                      <a:r>
                        <a:rPr kumimoji="0" lang="pt-B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Convênio nº 26.489/2017</a:t>
                      </a:r>
                      <a:r>
                        <a:rPr kumimoji="0" lang="pt-B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com serviços de manutenção do policiamento ostensivo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motorizado executando rondas periódicas e atendimento de ocorrências no Município, por meio de guarnições de radiopatrulha da Polícia Militar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42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87711"/>
              </p:ext>
            </p:extLst>
          </p:nvPr>
        </p:nvGraphicFramePr>
        <p:xfrm>
          <a:off x="467544" y="1052736"/>
          <a:ext cx="7776864" cy="38366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76864"/>
              </a:tblGrid>
              <a:tr h="840093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DESPESAS CONTÍNUAS</a:t>
                      </a:r>
                      <a:r>
                        <a:rPr lang="pt-BR" sz="2400" baseline="0" dirty="0" smtClean="0"/>
                        <a:t> </a:t>
                      </a:r>
                    </a:p>
                    <a:p>
                      <a:pPr algn="ctr"/>
                      <a:r>
                        <a:rPr lang="pt-BR" sz="2400" baseline="0" dirty="0" smtClean="0"/>
                        <a:t>INVESTIMENTO E MANUTENÇÃO:</a:t>
                      </a:r>
                      <a:endParaRPr lang="pt-BR" sz="2400" dirty="0"/>
                    </a:p>
                  </a:txBody>
                  <a:tcPr/>
                </a:tc>
              </a:tr>
              <a:tr h="466719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FUNDO</a:t>
                      </a:r>
                      <a:r>
                        <a:rPr lang="pt-BR" sz="2400" baseline="0" dirty="0" smtClean="0"/>
                        <a:t> DA CRIANÇA E ADOLESCENTE</a:t>
                      </a:r>
                      <a:endParaRPr lang="pt-BR" sz="2400" dirty="0"/>
                    </a:p>
                  </a:txBody>
                  <a:tcPr/>
                </a:tc>
              </a:tr>
              <a:tr h="2437604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/>
                        <a:t>Serviços de elaboração, coordenação e aplicação contínua de Projetos que assegurem a Política Pública de Atendimento Prioritário à Criança e ao Adolescente no Município, com despesas de programas e projetos voltados a educação, cultura, profissionalização, saúde, recreação, esporte e lazer a crianças e adolescentes, formação pessoal a Conselheiros Tutelares e demais envolvidos, campanhas e projetos que garantem a promoção, proteção e defesa dos Direitos da Criança e do Adolescente.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8694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532645"/>
              </p:ext>
            </p:extLst>
          </p:nvPr>
        </p:nvGraphicFramePr>
        <p:xfrm>
          <a:off x="395536" y="1196752"/>
          <a:ext cx="7620000" cy="34747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0"/>
                <a:gridCol w="2579440"/>
              </a:tblGrid>
              <a:tr h="385192">
                <a:tc gridSpan="2">
                  <a:txBody>
                    <a:bodyPr/>
                    <a:lstStyle/>
                    <a:p>
                      <a:pPr algn="ctr"/>
                      <a:r>
                        <a:rPr lang="pt-BR" sz="3200" b="1" dirty="0" smtClean="0"/>
                        <a:t>DESPESAS</a:t>
                      </a:r>
                      <a:r>
                        <a:rPr lang="pt-BR" sz="3200" b="1" baseline="0" dirty="0" smtClean="0"/>
                        <a:t> POR GRUPO DE NATUREZA</a:t>
                      </a:r>
                      <a:endParaRPr lang="pt-BR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Pessoal</a:t>
                      </a:r>
                      <a:r>
                        <a:rPr lang="pt-BR" sz="3200" baseline="0" dirty="0" smtClean="0"/>
                        <a:t> e Encargos Sociais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dirty="0" smtClean="0"/>
                        <a:t>15.218.069,16</a:t>
                      </a:r>
                      <a:endParaRPr lang="pt-B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Despesas Correntes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dirty="0" smtClean="0"/>
                        <a:t>14.234.835,18</a:t>
                      </a:r>
                      <a:endParaRPr lang="pt-B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Investimentos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dirty="0" smtClean="0"/>
                        <a:t>1.412.616,20</a:t>
                      </a:r>
                      <a:endParaRPr lang="pt-B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Reserva de Contingência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dirty="0" smtClean="0"/>
                        <a:t>150.000,00</a:t>
                      </a:r>
                      <a:endParaRPr lang="pt-B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3200" b="1" dirty="0" smtClean="0"/>
                        <a:t>T O T A L</a:t>
                      </a:r>
                      <a:endParaRPr lang="pt-B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b="1" dirty="0" smtClean="0"/>
                        <a:t>31.015.520,54</a:t>
                      </a:r>
                      <a:endParaRPr lang="pt-BR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327291"/>
              </p:ext>
            </p:extLst>
          </p:nvPr>
        </p:nvGraphicFramePr>
        <p:xfrm>
          <a:off x="755576" y="692696"/>
          <a:ext cx="7200800" cy="19971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08512"/>
                <a:gridCol w="2592288"/>
              </a:tblGrid>
              <a:tr h="648072">
                <a:tc gridSpan="2"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ORÇAMENTO</a:t>
                      </a:r>
                      <a:r>
                        <a:rPr lang="pt-BR" sz="4000" baseline="0" dirty="0" smtClean="0"/>
                        <a:t> 2021</a:t>
                      </a:r>
                      <a:endParaRPr lang="pt-BR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RECEITA</a:t>
                      </a:r>
                      <a:r>
                        <a:rPr lang="pt-BR" sz="3200" baseline="0" dirty="0" smtClean="0"/>
                        <a:t> ESTIMADA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dirty="0" smtClean="0"/>
                        <a:t>31.015.520,54</a:t>
                      </a:r>
                      <a:endParaRPr lang="pt-BR" sz="32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DESPESA FIXADA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dirty="0" smtClean="0"/>
                        <a:t>31.015.520,54</a:t>
                      </a:r>
                      <a:endParaRPr lang="pt-BR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822416"/>
              </p:ext>
            </p:extLst>
          </p:nvPr>
        </p:nvGraphicFramePr>
        <p:xfrm>
          <a:off x="755576" y="3212976"/>
          <a:ext cx="7200800" cy="19971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08512"/>
                <a:gridCol w="2592288"/>
              </a:tblGrid>
              <a:tr h="648072">
                <a:tc gridSpan="2"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TRANSFERÊNCIA FINANCEIRA</a:t>
                      </a:r>
                      <a:endParaRPr lang="pt-BR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r"/>
                      <a:r>
                        <a:rPr lang="pt-BR" sz="2500" dirty="0" smtClean="0"/>
                        <a:t>Câmara</a:t>
                      </a:r>
                      <a:r>
                        <a:rPr lang="pt-BR" sz="2500" baseline="0" dirty="0" smtClean="0"/>
                        <a:t> Municipal de Vereadores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dirty="0" smtClean="0"/>
                        <a:t>1.465.000,00</a:t>
                      </a:r>
                      <a:endParaRPr lang="pt-BR" sz="32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r"/>
                      <a:r>
                        <a:rPr lang="pt-BR" sz="2500" dirty="0" smtClean="0"/>
                        <a:t>Fundo Municipal de Saúde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dirty="0" smtClean="0"/>
                        <a:t>5.429.760,00</a:t>
                      </a:r>
                      <a:endParaRPr lang="pt-B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14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SUGESTÕES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242960"/>
              </p:ext>
            </p:extLst>
          </p:nvPr>
        </p:nvGraphicFramePr>
        <p:xfrm>
          <a:off x="827584" y="1412776"/>
          <a:ext cx="7128792" cy="397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2"/>
              </a:tblGrid>
              <a:tr h="3976216">
                <a:tc>
                  <a:txBody>
                    <a:bodyPr/>
                    <a:lstStyle/>
                    <a:p>
                      <a:pPr algn="ctr"/>
                      <a:endParaRPr lang="pt-BR" sz="4800" b="1" dirty="0" smtClean="0"/>
                    </a:p>
                    <a:p>
                      <a:pPr algn="ctr"/>
                      <a:r>
                        <a:rPr lang="pt-BR" sz="4800" b="1" dirty="0" smtClean="0"/>
                        <a:t>Espaço reservado para</a:t>
                      </a:r>
                    </a:p>
                    <a:p>
                      <a:pPr algn="ctr"/>
                      <a:r>
                        <a:rPr lang="pt-BR" sz="4800" b="1" dirty="0" smtClean="0"/>
                        <a:t>sugestões e/ou</a:t>
                      </a:r>
                    </a:p>
                    <a:p>
                      <a:pPr algn="ctr"/>
                      <a:r>
                        <a:rPr lang="pt-BR" sz="4800" b="1" dirty="0" smtClean="0"/>
                        <a:t>questionamentos.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968697"/>
              </p:ext>
            </p:extLst>
          </p:nvPr>
        </p:nvGraphicFramePr>
        <p:xfrm>
          <a:off x="1259632" y="4653136"/>
          <a:ext cx="6792416" cy="1920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6792416"/>
              </a:tblGrid>
              <a:tr h="1579096">
                <a:tc>
                  <a:txBody>
                    <a:bodyPr/>
                    <a:lstStyle/>
                    <a:p>
                      <a:pPr algn="r"/>
                      <a:r>
                        <a:rPr lang="pt-BR" sz="6000" dirty="0" smtClean="0"/>
                        <a:t>AGRADECEMOS SUA PARTICIPAÇÃO!</a:t>
                      </a:r>
                      <a:endParaRPr lang="pt-BR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9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355893"/>
              </p:ext>
            </p:extLst>
          </p:nvPr>
        </p:nvGraphicFramePr>
        <p:xfrm>
          <a:off x="611560" y="260648"/>
          <a:ext cx="7620000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4608512"/>
                <a:gridCol w="171534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Entidade: 3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FUNDO MUNICIPAL DE SAUDE – FMS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5.431.000,00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Agentes Comunitários</a:t>
                      </a:r>
                      <a:r>
                        <a:rPr lang="pt-BR" baseline="0" dirty="0" smtClean="0"/>
                        <a:t> de Saúde – ACS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443.300,00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Farmácia Básica – FB (União)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52.498,20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Vigilância</a:t>
                      </a:r>
                      <a:r>
                        <a:rPr lang="pt-BR" baseline="0" dirty="0" smtClean="0"/>
                        <a:t> Sanitária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12.150,00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Farmácia</a:t>
                      </a:r>
                      <a:r>
                        <a:rPr lang="pt-BR" baseline="0" dirty="0" smtClean="0"/>
                        <a:t> Básica – FB (Estado)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49.403,28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Cofinanciamento</a:t>
                      </a:r>
                      <a:r>
                        <a:rPr lang="pt-BR" dirty="0" smtClean="0"/>
                        <a:t> SF</a:t>
                      </a:r>
                      <a:r>
                        <a:rPr lang="pt-BR" baseline="0" dirty="0" smtClean="0"/>
                        <a:t> (Estado)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170.410,68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Média</a:t>
                      </a:r>
                      <a:r>
                        <a:rPr lang="pt-BR" baseline="0" dirty="0" smtClean="0"/>
                        <a:t> e Alta Complexidade SUS/MAC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338.428,21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Cofinanciamento</a:t>
                      </a:r>
                      <a:r>
                        <a:rPr lang="pt-BR" dirty="0" smtClean="0"/>
                        <a:t> NASF (Estado)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35.847,60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Agente</a:t>
                      </a:r>
                      <a:r>
                        <a:rPr lang="pt-BR" baseline="0" dirty="0" smtClean="0"/>
                        <a:t> de Endemias – ACE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33.600,00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VS</a:t>
                      </a:r>
                      <a:r>
                        <a:rPr lang="pt-BR" baseline="0" dirty="0" smtClean="0"/>
                        <a:t> VPS-PFVPS (Vigilância em Saúde)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17.933,96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err="1" smtClean="0"/>
                        <a:t>Inc.Ações</a:t>
                      </a:r>
                      <a:r>
                        <a:rPr lang="pt-BR" sz="1500" dirty="0" smtClean="0"/>
                        <a:t> de </a:t>
                      </a:r>
                      <a:r>
                        <a:rPr lang="pt-BR" sz="1500" dirty="0" err="1" smtClean="0"/>
                        <a:t>Vig.Prev.e</a:t>
                      </a:r>
                      <a:r>
                        <a:rPr lang="pt-BR" sz="1500" dirty="0" smtClean="0"/>
                        <a:t> </a:t>
                      </a:r>
                      <a:r>
                        <a:rPr lang="pt-BR" sz="1500" dirty="0" err="1" smtClean="0"/>
                        <a:t>Cont.DST</a:t>
                      </a:r>
                      <a:r>
                        <a:rPr lang="pt-BR" sz="1500" dirty="0" smtClean="0"/>
                        <a:t>/AIDS E HEPATITE VIRAIS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19.999,92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Prótese</a:t>
                      </a:r>
                      <a:r>
                        <a:rPr lang="pt-BR" sz="1800" baseline="0" dirty="0" smtClean="0"/>
                        <a:t> Dental (Estado)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26.595,24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00.01.0761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Programa</a:t>
                      </a:r>
                      <a:r>
                        <a:rPr lang="pt-BR" sz="1800" baseline="0" dirty="0" smtClean="0"/>
                        <a:t> de Informatização das UBS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72.000,00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Incentivo Financeiro da APS – Desempenho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215.186,04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Incentivo para Ações</a:t>
                      </a:r>
                      <a:r>
                        <a:rPr lang="pt-BR" sz="1800" baseline="0" dirty="0" smtClean="0"/>
                        <a:t> Estratégicas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80.280,00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Incentivo</a:t>
                      </a:r>
                      <a:r>
                        <a:rPr lang="pt-BR" sz="1600" baseline="0" dirty="0" smtClean="0"/>
                        <a:t> Financeiro da APS – Capitação Ponderada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668.781,16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415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531229"/>
              </p:ext>
            </p:extLst>
          </p:nvPr>
        </p:nvGraphicFramePr>
        <p:xfrm>
          <a:off x="395536" y="404664"/>
          <a:ext cx="762000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4608512"/>
                <a:gridCol w="171534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Entidade: 3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FUNDO MUNICIPAL DE SAUDE – FMS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Incentivo para Ações Estratégicas (Próteses)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90.000,00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7.757.414,29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488791"/>
              </p:ext>
            </p:extLst>
          </p:nvPr>
        </p:nvGraphicFramePr>
        <p:xfrm>
          <a:off x="395536" y="2060848"/>
          <a:ext cx="7620000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4608512"/>
                <a:gridCol w="171534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Entidade: 6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CAMARA MUNICIPAL DE VEREADORES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1.465.000,00</a:t>
                      </a:r>
                      <a:endParaRPr lang="pt-B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1.465.000,00</a:t>
                      </a:r>
                      <a:endParaRPr lang="pt-BR" b="1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  G E R A L: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31.015.520,54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175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ESTIMATIVA DOS RECURSOS</a:t>
            </a: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453325"/>
              </p:ext>
            </p:extLst>
          </p:nvPr>
        </p:nvGraphicFramePr>
        <p:xfrm>
          <a:off x="467544" y="1484784"/>
          <a:ext cx="7620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PRÓPRIOS</a:t>
                      </a:r>
                      <a:endParaRPr lang="pt-B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Média de arrecadação dos valores de cada receita com projeção </a:t>
                      </a:r>
                      <a:r>
                        <a:rPr lang="pt-BR" sz="2400" u="sng" dirty="0" smtClean="0"/>
                        <a:t>positiva</a:t>
                      </a:r>
                      <a:r>
                        <a:rPr lang="pt-BR" sz="2400" dirty="0" smtClean="0"/>
                        <a:t> de aumento da economia nacional, regional e local.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/>
                        <a:t>VINCULADOS</a:t>
                      </a:r>
                      <a:endParaRPr lang="pt-B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400" dirty="0" smtClean="0"/>
                        <a:t>Valores já arrecadados, estimados com seu % de aumento.</a:t>
                      </a:r>
                      <a:endParaRPr lang="pt-B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INVESTIMENTO</a:t>
                      </a:r>
                      <a:endParaRPr lang="pt-B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Convênios, Contratos de Repasse e adesão a Programas Federais e Estaduais assinados ou em análise ou com possibilidade de abertura de Programa</a:t>
                      </a:r>
                      <a:endParaRPr lang="pt-BR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0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1700</TotalTime>
  <Words>4648</Words>
  <Application>Microsoft Office PowerPoint</Application>
  <PresentationFormat>Apresentação na tela (4:3)</PresentationFormat>
  <Paragraphs>2056</Paragraphs>
  <Slides>65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65</vt:i4>
      </vt:variant>
    </vt:vector>
  </HeadingPairs>
  <TitlesOfParts>
    <vt:vector size="66" baseType="lpstr">
      <vt:lpstr>Adjacência</vt:lpstr>
      <vt:lpstr>                 AUDIÊNCIA PÚBLICA LOA 2021 </vt:lpstr>
      <vt:lpstr>Elaboração da LOA</vt:lpstr>
      <vt:lpstr>PÚBLICO ALVO DO ORÇAMENTO</vt:lpstr>
      <vt:lpstr>PRIORIDADES</vt:lpstr>
      <vt:lpstr>RECURSOS</vt:lpstr>
      <vt:lpstr>Apresentação do PowerPoint</vt:lpstr>
      <vt:lpstr>Apresentação do PowerPoint</vt:lpstr>
      <vt:lpstr>Apresentação do PowerPoint</vt:lpstr>
      <vt:lpstr>ESTIMATIVA DOS RECURSOS</vt:lpstr>
      <vt:lpstr>RECEITAS POR ESFERA  DE GOVERNO</vt:lpstr>
      <vt:lpstr>DESPESAS POR FUNÇÃO DE GOVERNO</vt:lpstr>
      <vt:lpstr>DESPESAS POR FUNÇÃO DE GOVERNO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SUGESTÕES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LOA 2020</dc:title>
  <dc:creator>Cliente</dc:creator>
  <cp:lastModifiedBy>Cliente</cp:lastModifiedBy>
  <cp:revision>141</cp:revision>
  <cp:lastPrinted>2020-08-13T11:42:52Z</cp:lastPrinted>
  <dcterms:created xsi:type="dcterms:W3CDTF">2019-07-24T12:34:42Z</dcterms:created>
  <dcterms:modified xsi:type="dcterms:W3CDTF">2020-08-13T13:08:54Z</dcterms:modified>
</cp:coreProperties>
</file>