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268" r:id="rId2"/>
    <p:sldId id="264" r:id="rId3"/>
    <p:sldId id="259" r:id="rId4"/>
    <p:sldId id="260" r:id="rId5"/>
    <p:sldId id="261" r:id="rId6"/>
    <p:sldId id="262" r:id="rId7"/>
    <p:sldId id="263" r:id="rId8"/>
    <p:sldId id="256" r:id="rId9"/>
    <p:sldId id="257" r:id="rId10"/>
    <p:sldId id="25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7304" autoAdjust="0"/>
  </p:normalViewPr>
  <p:slideViewPr>
    <p:cSldViewPr>
      <p:cViewPr varScale="1">
        <p:scale>
          <a:sx n="68" d="100"/>
          <a:sy n="68" d="100"/>
        </p:scale>
        <p:origin x="12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A34C7-189E-47B1-8A1A-0128B6A846D2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60BCB-CA7E-40F4-82F3-3E7D78AEAF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72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60BCB-CA7E-40F4-82F3-3E7D78AEAFD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95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60BCB-CA7E-40F4-82F3-3E7D78AEAFD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69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C6E6-E507-4F2A-8490-B4215ED94BC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91E2-DB38-481D-979B-36D0C5FF4BD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C6E6-E507-4F2A-8490-B4215ED94BC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91E2-DB38-481D-979B-36D0C5FF4B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C6E6-E507-4F2A-8490-B4215ED94BC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91E2-DB38-481D-979B-36D0C5FF4B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C6E6-E507-4F2A-8490-B4215ED94BC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91E2-DB38-481D-979B-36D0C5FF4B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C6E6-E507-4F2A-8490-B4215ED94BC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91E2-DB38-481D-979B-36D0C5FF4BD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C6E6-E507-4F2A-8490-B4215ED94BC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91E2-DB38-481D-979B-36D0C5FF4B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C6E6-E507-4F2A-8490-B4215ED94BC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91E2-DB38-481D-979B-36D0C5FF4B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C6E6-E507-4F2A-8490-B4215ED94BC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91E2-DB38-481D-979B-36D0C5FF4B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C6E6-E507-4F2A-8490-B4215ED94BC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91E2-DB38-481D-979B-36D0C5FF4BDE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C6E6-E507-4F2A-8490-B4215ED94BC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91E2-DB38-481D-979B-36D0C5FF4B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C6E6-E507-4F2A-8490-B4215ED94BC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91E2-DB38-481D-979B-36D0C5FF4BD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F8C6E6-E507-4F2A-8490-B4215ED94BC5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1291E2-DB38-481D-979B-36D0C5FF4BDE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4625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3683496"/>
          </a:xfrm>
        </p:spPr>
        <p:txBody>
          <a:bodyPr/>
          <a:lstStyle/>
          <a:p>
            <a:pPr marL="82296" indent="0" algn="ctr">
              <a:buNone/>
            </a:pPr>
            <a:endParaRPr lang="pt-BR" b="1" dirty="0" smtClean="0"/>
          </a:p>
          <a:p>
            <a:pPr marL="82296" indent="0" algn="ctr">
              <a:spcBef>
                <a:spcPts val="1200"/>
              </a:spcBef>
              <a:buNone/>
            </a:pPr>
            <a:r>
              <a:rPr lang="pt-BR" sz="4000" b="1" dirty="0" smtClean="0"/>
              <a:t>AUDIÊNCIA </a:t>
            </a:r>
            <a:r>
              <a:rPr lang="pt-BR" sz="4000" b="1" dirty="0"/>
              <a:t>PÚBLICA </a:t>
            </a:r>
            <a:endParaRPr lang="pt-BR" sz="4000" b="1" dirty="0" smtClean="0"/>
          </a:p>
          <a:p>
            <a:pPr marL="82296" indent="0" algn="ctr">
              <a:spcBef>
                <a:spcPts val="1200"/>
              </a:spcBef>
              <a:buNone/>
            </a:pPr>
            <a:r>
              <a:rPr lang="pt-BR" sz="4000" b="1" dirty="0" smtClean="0"/>
              <a:t>ALTERAÇÃO PPA -  </a:t>
            </a:r>
            <a:r>
              <a:rPr lang="pt-BR" sz="4000" b="1" dirty="0"/>
              <a:t>2 0 2 1</a:t>
            </a:r>
          </a:p>
          <a:p>
            <a:pPr marL="82296" indent="0" algn="ctr">
              <a:buNone/>
            </a:pPr>
            <a:endParaRPr lang="pt-BR" dirty="0"/>
          </a:p>
        </p:txBody>
      </p:sp>
      <p:pic>
        <p:nvPicPr>
          <p:cNvPr id="4" name="Imagem 3" descr="LOGOMARCAS NO WORD"/>
          <p:cNvPicPr/>
          <p:nvPr/>
        </p:nvPicPr>
        <p:blipFill>
          <a:blip r:embed="rId2"/>
          <a:srcRect l="41876"/>
          <a:stretch>
            <a:fillRect/>
          </a:stretch>
        </p:blipFill>
        <p:spPr bwMode="auto">
          <a:xfrm>
            <a:off x="3995936" y="483667"/>
            <a:ext cx="188289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8077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9534"/>
              </p:ext>
            </p:extLst>
          </p:nvPr>
        </p:nvGraphicFramePr>
        <p:xfrm>
          <a:off x="1115616" y="260648"/>
          <a:ext cx="7885384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CÓD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PROGRAMA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ORIGINAL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ALTERAÇÕES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0035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Água</a:t>
                      </a:r>
                      <a:r>
                        <a:rPr lang="pt-BR" sz="1900" baseline="0" dirty="0" smtClean="0"/>
                        <a:t> Boa – Vida Saudável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29.000,00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110.710,00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0036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Da Porteira para dentro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221.000,00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0037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Saúde </a:t>
                      </a:r>
                      <a:r>
                        <a:rPr lang="pt-BR" sz="1900" dirty="0" err="1" smtClean="0"/>
                        <a:t>Prev</a:t>
                      </a:r>
                      <a:r>
                        <a:rPr lang="pt-BR" sz="1900" baseline="0" dirty="0" smtClean="0"/>
                        <a:t> e de </a:t>
                      </a:r>
                      <a:r>
                        <a:rPr lang="pt-BR" sz="1900" baseline="0" dirty="0" err="1" smtClean="0"/>
                        <a:t>Qualid</a:t>
                      </a:r>
                      <a:r>
                        <a:rPr lang="pt-BR" sz="1900" baseline="0" dirty="0" smtClean="0"/>
                        <a:t> p/ Todos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11.708.687,43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7.747.414,29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0038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Dívida Pública Municipal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450.000,00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9999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Reserva de Contingência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118.000,00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150.000,00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b="1" dirty="0" smtClean="0"/>
                        <a:t>T</a:t>
                      </a:r>
                      <a:r>
                        <a:rPr lang="pt-BR" sz="1900" b="1" baseline="0" dirty="0" smtClean="0"/>
                        <a:t> O T A L</a:t>
                      </a:r>
                      <a:endParaRPr lang="pt-BR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b="1" dirty="0" smtClean="0"/>
                        <a:t>43.409.456,54</a:t>
                      </a:r>
                      <a:endParaRPr lang="pt-BR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b="1" dirty="0" smtClean="0"/>
                        <a:t>31.015.520,54</a:t>
                      </a:r>
                      <a:endParaRPr lang="pt-BR" sz="1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b="1" dirty="0" smtClean="0"/>
                        <a:t>Diferença</a:t>
                      </a:r>
                      <a:endParaRPr lang="pt-BR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b="1" dirty="0" smtClean="0"/>
                        <a:t>12.393.936,00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22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b="1" dirty="0">
                <a:solidFill>
                  <a:schemeClr val="tx1"/>
                </a:solidFill>
              </a:rPr>
              <a:t>PPA</a:t>
            </a:r>
            <a:endParaRPr lang="pt-BR" sz="6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pt-BR" dirty="0" smtClean="0"/>
              <a:t>	O </a:t>
            </a:r>
            <a:r>
              <a:rPr lang="pt-BR" b="1" dirty="0" smtClean="0"/>
              <a:t>PLANO PLURIANUAL – </a:t>
            </a:r>
            <a:r>
              <a:rPr lang="pt-BR" b="1" dirty="0"/>
              <a:t>PPA</a:t>
            </a:r>
            <a:r>
              <a:rPr lang="pt-BR" dirty="0"/>
              <a:t> é o documento que define as </a:t>
            </a:r>
            <a:r>
              <a:rPr lang="pt-BR" b="1" dirty="0"/>
              <a:t>prioridades</a:t>
            </a:r>
            <a:r>
              <a:rPr lang="pt-BR" dirty="0"/>
              <a:t> do Governo para o período de quatro anos, podendo ser revisado a cada ano. Nele consta o </a:t>
            </a:r>
            <a:r>
              <a:rPr lang="pt-BR" b="1" dirty="0"/>
              <a:t>planejamento</a:t>
            </a:r>
            <a:r>
              <a:rPr lang="pt-BR" dirty="0"/>
              <a:t> de como serão executadas as </a:t>
            </a:r>
            <a:r>
              <a:rPr lang="pt-BR" b="1" dirty="0"/>
              <a:t>políticas públicas</a:t>
            </a:r>
            <a:r>
              <a:rPr lang="pt-BR" dirty="0"/>
              <a:t> para alcançar os </a:t>
            </a:r>
            <a:r>
              <a:rPr lang="pt-BR" b="1" dirty="0"/>
              <a:t>resultados</a:t>
            </a:r>
            <a:r>
              <a:rPr lang="pt-BR" dirty="0"/>
              <a:t> esperados nas diversas áreas.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601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081730"/>
              </p:ext>
            </p:extLst>
          </p:nvPr>
        </p:nvGraphicFramePr>
        <p:xfrm>
          <a:off x="1115616" y="260648"/>
          <a:ext cx="7848872" cy="6031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8152">
                <a:tc gridSpan="4">
                  <a:txBody>
                    <a:bodyPr/>
                    <a:lstStyle/>
                    <a:p>
                      <a:pPr algn="ctr"/>
                      <a:endParaRPr lang="pt-BR" sz="2800" b="1" dirty="0" smtClean="0"/>
                    </a:p>
                    <a:p>
                      <a:pPr algn="ctr"/>
                      <a:r>
                        <a:rPr lang="pt-BR" sz="2800" b="1" dirty="0" smtClean="0"/>
                        <a:t>RECEITAS PLANEJADAS – CONSOLIDADO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200" b="1" dirty="0" smtClean="0"/>
                        <a:t>ESPECIFICAÇÃO</a:t>
                      </a:r>
                      <a:r>
                        <a:rPr lang="pt-BR" sz="2200" b="1" baseline="0" dirty="0" smtClean="0"/>
                        <a:t> FONTES</a:t>
                      </a:r>
                      <a:endParaRPr lang="pt-BR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Original </a:t>
                      </a:r>
                    </a:p>
                    <a:p>
                      <a:pPr algn="ctr"/>
                      <a:r>
                        <a:rPr lang="pt-BR" sz="2000" b="1" dirty="0" smtClean="0"/>
                        <a:t>2020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Alterações </a:t>
                      </a:r>
                      <a:r>
                        <a:rPr lang="pt-BR" sz="2000" b="1" dirty="0" smtClean="0"/>
                        <a:t>2021</a:t>
                      </a:r>
                      <a:endParaRPr lang="pt-B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1100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b="0" dirty="0" err="1" smtClean="0"/>
                        <a:t>Imp</a:t>
                      </a:r>
                      <a:r>
                        <a:rPr lang="pt-BR" sz="2000" b="0" baseline="0" dirty="0" smtClean="0"/>
                        <a:t> Taxas e </a:t>
                      </a:r>
                      <a:r>
                        <a:rPr lang="pt-BR" sz="2000" b="0" baseline="0" dirty="0" err="1" smtClean="0"/>
                        <a:t>Cont</a:t>
                      </a:r>
                      <a:r>
                        <a:rPr lang="pt-BR" sz="2000" b="0" baseline="0" dirty="0" smtClean="0"/>
                        <a:t> Melhoria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5.353.689,00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3.088.890,00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1200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b="0" dirty="0" smtClean="0"/>
                        <a:t>Contribuições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510.975,00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468.000,00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1300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b="0" dirty="0" smtClean="0"/>
                        <a:t>Receita Patrimonial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320.480,30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70.720,00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1400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b="0" dirty="0" smtClean="0"/>
                        <a:t>Receita Agropecuária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13.919,76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0,00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1600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b="0" dirty="0" smtClean="0"/>
                        <a:t>Receita de</a:t>
                      </a:r>
                      <a:r>
                        <a:rPr lang="pt-BR" sz="2000" b="0" baseline="0" dirty="0" smtClean="0"/>
                        <a:t> Serviços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649.575,28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194.100,00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1700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b="0" dirty="0" smtClean="0"/>
                        <a:t>Transferências</a:t>
                      </a:r>
                      <a:r>
                        <a:rPr lang="pt-BR" sz="2000" b="0" baseline="0" dirty="0" smtClean="0"/>
                        <a:t> Correntes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43.225.938,81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31.904.210,54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9170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b="0" dirty="0" smtClean="0"/>
                        <a:t>(</a:t>
                      </a:r>
                      <a:r>
                        <a:rPr lang="pt-BR" sz="2000" b="0" baseline="0" dirty="0" smtClean="0"/>
                        <a:t> R ) Deduções Receita TC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-6.791.754,61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-4.842.400,00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1900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b="0" dirty="0" smtClean="0"/>
                        <a:t>Outras Receitas Correntes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126.633,00</a:t>
                      </a:r>
                      <a:endParaRPr lang="pt-B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/>
                        <a:t>132.000,00</a:t>
                      </a:r>
                      <a:endParaRPr lang="pt-BR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T</a:t>
                      </a:r>
                      <a:r>
                        <a:rPr lang="pt-BR" sz="1800" b="1" baseline="0" dirty="0" smtClean="0"/>
                        <a:t> O T A L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43.409.456,54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31.015.520,54</a:t>
                      </a:r>
                      <a:endParaRPr lang="pt-B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Diferença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12.393.936,00</a:t>
                      </a:r>
                      <a:endParaRPr lang="pt-B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58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6535"/>
              </p:ext>
            </p:extLst>
          </p:nvPr>
        </p:nvGraphicFramePr>
        <p:xfrm>
          <a:off x="1187624" y="620688"/>
          <a:ext cx="7776864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FONTE DE RECURSOS</a:t>
                      </a:r>
                    </a:p>
                    <a:p>
                      <a:pPr algn="ctr"/>
                      <a:r>
                        <a:rPr lang="pt-BR" b="1" baseline="0" dirty="0" smtClean="0"/>
                        <a:t>MUNICÍPIO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Original</a:t>
                      </a:r>
                      <a:r>
                        <a:rPr lang="pt-BR" b="1" baseline="0" dirty="0" smtClean="0"/>
                        <a:t> 2020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Alterações </a:t>
                      </a:r>
                      <a:r>
                        <a:rPr lang="pt-BR" b="1" dirty="0" smtClean="0"/>
                        <a:t>2021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19.488.554,40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15.168.040,00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 – 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6.243.500,00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2.721.000,00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Fundeb</a:t>
                      </a:r>
                      <a:r>
                        <a:rPr lang="pt-BR" dirty="0" smtClean="0"/>
                        <a:t> 60%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3.364.281,14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2.563.950,00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Fundeb</a:t>
                      </a:r>
                      <a:r>
                        <a:rPr lang="pt-BR" dirty="0" smtClean="0"/>
                        <a:t> 40%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597.610,98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997.650,00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FNDE/Salário 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445.796,82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326.000,00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FNDE/PNAE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111.095,01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FNDE/PNATE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134.793,01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CIDE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15.543,25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14.700,00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COSIP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513.934,52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468.450,00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Transporte</a:t>
                      </a:r>
                      <a:r>
                        <a:rPr lang="pt-BR" baseline="0" dirty="0" smtClean="0"/>
                        <a:t> Escolar – 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312.675,55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233.967,97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Alienação de Bens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22.500,00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FNAS – IGD/SUAS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14.008,14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8.437,00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FNAS – IGDBF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30.344,25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17.220,00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11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205255"/>
              </p:ext>
            </p:extLst>
          </p:nvPr>
        </p:nvGraphicFramePr>
        <p:xfrm>
          <a:off x="1187624" y="476672"/>
          <a:ext cx="7776864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FONTE DE RECURSOS</a:t>
                      </a:r>
                    </a:p>
                    <a:p>
                      <a:pPr algn="ctr"/>
                      <a:r>
                        <a:rPr lang="pt-BR" b="1" baseline="0" dirty="0" smtClean="0"/>
                        <a:t>MUNICÍPIO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Original</a:t>
                      </a:r>
                      <a:r>
                        <a:rPr lang="pt-BR" b="1" baseline="0" dirty="0" smtClean="0"/>
                        <a:t> 2020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Alterações </a:t>
                      </a:r>
                      <a:r>
                        <a:rPr lang="pt-BR" b="1" dirty="0" smtClean="0"/>
                        <a:t>2021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Multas Trânsito – Município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13.506,49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35.290,00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Multas Trânsito – PM/SC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12.022,72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17.500,00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Multas Trânsito – SSP/SC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12.022,72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7.150,00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FEAS - </a:t>
                      </a:r>
                      <a:r>
                        <a:rPr lang="pt-BR" dirty="0" err="1" smtClean="0"/>
                        <a:t>Cofinanc</a:t>
                      </a:r>
                      <a:r>
                        <a:rPr lang="pt-BR" baseline="0" dirty="0" smtClean="0"/>
                        <a:t> PSB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40.620,00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Corpo de Bombeiros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81.564,74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FNAS BL PSB (PBF/PBV)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202.151,49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210.380,00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FNAS BL PSEMC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13.363,88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7.230,08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Convênio Polícia</a:t>
                      </a:r>
                      <a:r>
                        <a:rPr lang="pt-BR" baseline="0" dirty="0" smtClean="0"/>
                        <a:t> Civil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FEP/CFEM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123.630,00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Convênio Radiopatrulha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FNDE/PNAE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74.826,00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FNDE/PNATE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79.565,20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 - MD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31.627.769,11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23.258.106,25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8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528850"/>
              </p:ext>
            </p:extLst>
          </p:nvPr>
        </p:nvGraphicFramePr>
        <p:xfrm>
          <a:off x="1187624" y="332656"/>
          <a:ext cx="7776864" cy="620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FONTE DE RECURSOS</a:t>
                      </a:r>
                    </a:p>
                    <a:p>
                      <a:pPr algn="ctr"/>
                      <a:r>
                        <a:rPr lang="pt-BR" b="1" baseline="0" dirty="0" smtClean="0"/>
                        <a:t>F M S 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Original</a:t>
                      </a:r>
                      <a:r>
                        <a:rPr lang="pt-BR" b="1" baseline="0" dirty="0" smtClean="0"/>
                        <a:t> 2020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Alterações </a:t>
                      </a:r>
                      <a:r>
                        <a:rPr lang="pt-BR" b="1" dirty="0" smtClean="0"/>
                        <a:t>2021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Ordinários</a:t>
                      </a:r>
                      <a:r>
                        <a:rPr lang="pt-BR" baseline="0" dirty="0" smtClean="0"/>
                        <a:t> –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8.890.745,44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5.431.000,00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 – PAB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369.545,30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 – PSF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398.827,40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 – PSB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127.729,04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 – ACS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448.354,98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443.300,00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 – FB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89.242,64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52.498,20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 – VS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9.393,31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12.150,00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</a:t>
                      </a:r>
                      <a:r>
                        <a:rPr lang="pt-BR" baseline="0" dirty="0" smtClean="0"/>
                        <a:t> – ECD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132.208,27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SUS/Estado</a:t>
                      </a:r>
                      <a:r>
                        <a:rPr lang="pt-BR" baseline="0" dirty="0" smtClean="0"/>
                        <a:t> – FB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59.514,95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49.403,28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SUS/Estado </a:t>
                      </a:r>
                      <a:r>
                        <a:rPr lang="pt-BR" dirty="0" err="1" smtClean="0"/>
                        <a:t>Cofinanc</a:t>
                      </a:r>
                      <a:r>
                        <a:rPr lang="pt-BR" dirty="0" smtClean="0"/>
                        <a:t> SF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213.807,17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170.410,68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</a:t>
                      </a:r>
                      <a:r>
                        <a:rPr lang="pt-BR" baseline="0" dirty="0" smtClean="0"/>
                        <a:t> – PMAQ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338.872,95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 – MAC/RCEG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7.406,43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 – MAC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370.100,17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338.428,21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 – NASF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325.839,38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SUS/Estado – </a:t>
                      </a:r>
                      <a:r>
                        <a:rPr lang="pt-BR" dirty="0" err="1" smtClean="0"/>
                        <a:t>Cofinanc</a:t>
                      </a:r>
                      <a:r>
                        <a:rPr lang="pt-BR" dirty="0" smtClean="0"/>
                        <a:t> NASF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35.847,60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55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709323"/>
              </p:ext>
            </p:extLst>
          </p:nvPr>
        </p:nvGraphicFramePr>
        <p:xfrm>
          <a:off x="1115616" y="188640"/>
          <a:ext cx="7776864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FONTE DE RECURSOS</a:t>
                      </a:r>
                    </a:p>
                    <a:p>
                      <a:pPr algn="ctr"/>
                      <a:r>
                        <a:rPr lang="pt-BR" b="1" baseline="0" dirty="0" smtClean="0"/>
                        <a:t>F M S 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Original</a:t>
                      </a:r>
                      <a:r>
                        <a:rPr lang="pt-BR" b="1" baseline="0" dirty="0" smtClean="0"/>
                        <a:t> 2020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Alterações </a:t>
                      </a:r>
                      <a:r>
                        <a:rPr lang="pt-BR" b="1" dirty="0" smtClean="0"/>
                        <a:t>2021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 – ACE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33.600,00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 – VS VPS/PFVPS(</a:t>
                      </a:r>
                      <a:r>
                        <a:rPr lang="pt-BR" dirty="0" err="1" smtClean="0"/>
                        <a:t>Epidemio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17.933,96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SUS–VGS/PVVS(DST/AIDS/HEP)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19.999,92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SUS/Estado – Prótese Dental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26.595,24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761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Prog</a:t>
                      </a:r>
                      <a:r>
                        <a:rPr lang="pt-BR" dirty="0" smtClean="0"/>
                        <a:t> Informatização UBS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APS – Desempenho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215.186,04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Ações Estratégicas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80.280,00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APS - Capitação Ponderada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668.781,16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Ações</a:t>
                      </a:r>
                      <a:r>
                        <a:rPr lang="pt-BR" baseline="0" dirty="0" smtClean="0"/>
                        <a:t> Estratégicas (Próteses)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 O</a:t>
                      </a:r>
                      <a:r>
                        <a:rPr lang="pt-BR" b="1" baseline="0" dirty="0" smtClean="0"/>
                        <a:t> T A L – F M 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11.781.687,43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7.757,414.29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</a:t>
                      </a:r>
                      <a:r>
                        <a:rPr lang="pt-BR" b="1" baseline="0" dirty="0" smtClean="0"/>
                        <a:t> GERAL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43.409.456,54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31.015.520,54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Diferença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12.393.936,00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7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84496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Alteração PPA 2018/2021 </a:t>
            </a:r>
            <a:br>
              <a:rPr lang="pt-BR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(Lei 1536/2017)</a:t>
            </a:r>
            <a:br>
              <a:rPr lang="pt-BR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para o exercício financeiro de 2021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414593"/>
              </p:ext>
            </p:extLst>
          </p:nvPr>
        </p:nvGraphicFramePr>
        <p:xfrm>
          <a:off x="1151112" y="2276872"/>
          <a:ext cx="7885384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CÓD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PROGRAMA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ORIGINAL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ALTERAÇÕES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0001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Processo</a:t>
                      </a:r>
                      <a:r>
                        <a:rPr lang="pt-BR" sz="1900" baseline="0" dirty="0" smtClean="0"/>
                        <a:t> Legislativo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1.611.000,00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1.465.000,00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0003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Descanso-Cidade Empreendedora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197.000,00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109..000,00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0004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História e Sabor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71.000,00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43.000,00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0005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Crescer Saudável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352.095,01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250.826,00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0011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Vida Rural de Qualidade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1.558.000,00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1.325.339,00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0012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err="1" smtClean="0"/>
                        <a:t>Prod</a:t>
                      </a:r>
                      <a:r>
                        <a:rPr lang="pt-BR" sz="1900" dirty="0" smtClean="0"/>
                        <a:t> Animal de Qual</a:t>
                      </a:r>
                      <a:r>
                        <a:rPr lang="pt-BR" sz="1900" baseline="0" dirty="0" smtClean="0"/>
                        <a:t> com Sanidade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378.000,00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231.000,00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0014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Gestão</a:t>
                      </a:r>
                      <a:r>
                        <a:rPr lang="pt-BR" sz="1900" baseline="0" dirty="0" smtClean="0"/>
                        <a:t> </a:t>
                      </a:r>
                      <a:r>
                        <a:rPr lang="pt-BR" sz="1900" baseline="0" dirty="0" err="1" smtClean="0"/>
                        <a:t>Munic</a:t>
                      </a:r>
                      <a:r>
                        <a:rPr lang="pt-BR" sz="1900" baseline="0" dirty="0" smtClean="0"/>
                        <a:t> da Assistência Social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643.500,00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364.000,00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0015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Qualidade de Vida na Terceira Idade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204.000,00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160.000,00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0016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Proteção Social Básica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801.151,49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824.000,00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0017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err="1" smtClean="0"/>
                        <a:t>Prot</a:t>
                      </a:r>
                      <a:r>
                        <a:rPr lang="pt-BR" sz="1900" dirty="0" smtClean="0"/>
                        <a:t> </a:t>
                      </a:r>
                      <a:r>
                        <a:rPr lang="pt-BR" sz="1900" dirty="0" err="1" smtClean="0"/>
                        <a:t>Soc</a:t>
                      </a:r>
                      <a:r>
                        <a:rPr lang="pt-BR" sz="1900" dirty="0" smtClean="0"/>
                        <a:t> </a:t>
                      </a:r>
                      <a:r>
                        <a:rPr lang="pt-BR" sz="1900" dirty="0" err="1" smtClean="0"/>
                        <a:t>Esp</a:t>
                      </a:r>
                      <a:r>
                        <a:rPr lang="pt-BR" sz="1900" dirty="0" smtClean="0"/>
                        <a:t> de</a:t>
                      </a:r>
                      <a:r>
                        <a:rPr lang="pt-BR" sz="1900" baseline="0" dirty="0" smtClean="0"/>
                        <a:t> Média </a:t>
                      </a:r>
                      <a:r>
                        <a:rPr lang="pt-BR" sz="1900" baseline="0" dirty="0" err="1" smtClean="0"/>
                        <a:t>Compl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291.363,88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193.230,08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98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867112"/>
              </p:ext>
            </p:extLst>
          </p:nvPr>
        </p:nvGraphicFramePr>
        <p:xfrm>
          <a:off x="1115616" y="260648"/>
          <a:ext cx="7885384" cy="608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CÓD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PROGRAMA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ORIGINAL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ALTERAÇÕES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0018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err="1" smtClean="0"/>
                        <a:t>Serv</a:t>
                      </a:r>
                      <a:r>
                        <a:rPr lang="pt-BR" sz="1900" dirty="0" smtClean="0"/>
                        <a:t> </a:t>
                      </a:r>
                      <a:r>
                        <a:rPr lang="pt-BR" sz="1900" dirty="0" err="1" smtClean="0"/>
                        <a:t>Prot</a:t>
                      </a:r>
                      <a:r>
                        <a:rPr lang="pt-BR" sz="1900" baseline="0" dirty="0" smtClean="0"/>
                        <a:t> </a:t>
                      </a:r>
                      <a:r>
                        <a:rPr lang="pt-BR" sz="1900" baseline="0" dirty="0" err="1" smtClean="0"/>
                        <a:t>Soc</a:t>
                      </a:r>
                      <a:r>
                        <a:rPr lang="pt-BR" sz="1900" baseline="0" dirty="0" smtClean="0"/>
                        <a:t> de Alta </a:t>
                      </a:r>
                      <a:r>
                        <a:rPr lang="pt-BR" sz="1900" baseline="0" dirty="0" err="1" smtClean="0"/>
                        <a:t>Compl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444.000,00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530.000,00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0019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err="1" smtClean="0"/>
                        <a:t>Coord</a:t>
                      </a:r>
                      <a:r>
                        <a:rPr lang="pt-BR" sz="1900" dirty="0" smtClean="0"/>
                        <a:t> dos </a:t>
                      </a:r>
                      <a:r>
                        <a:rPr lang="pt-BR" sz="1900" dirty="0" err="1" smtClean="0"/>
                        <a:t>Serv</a:t>
                      </a:r>
                      <a:r>
                        <a:rPr lang="pt-BR" sz="1900" dirty="0" smtClean="0"/>
                        <a:t> </a:t>
                      </a:r>
                      <a:r>
                        <a:rPr lang="pt-BR" sz="1900" dirty="0" err="1" smtClean="0"/>
                        <a:t>Socioassistenciais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55.852,39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32.157,00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0020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Infância</a:t>
                      </a:r>
                      <a:r>
                        <a:rPr lang="pt-BR" sz="1900" baseline="0" dirty="0" smtClean="0"/>
                        <a:t> e Adolescência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15.500,00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12.000,00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0021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Proteção da Criança e Adolescente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184.000,00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164.000,00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0022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Direito à Habitação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32.500,00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0024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Controle e Equilíbrio Nutricional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73.000,00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10.000,00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0025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Segurança</a:t>
                      </a:r>
                      <a:r>
                        <a:rPr lang="pt-BR" sz="1900" baseline="0" dirty="0" smtClean="0"/>
                        <a:t> Pública e Cidadania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288.116,67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279.940,00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0026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err="1" smtClean="0"/>
                        <a:t>Prev</a:t>
                      </a:r>
                      <a:r>
                        <a:rPr lang="pt-BR" sz="1900" baseline="0" dirty="0" smtClean="0"/>
                        <a:t> </a:t>
                      </a:r>
                      <a:r>
                        <a:rPr lang="pt-BR" sz="1900" baseline="0" dirty="0" err="1" smtClean="0"/>
                        <a:t>Soc</a:t>
                      </a:r>
                      <a:r>
                        <a:rPr lang="pt-BR" sz="1900" baseline="0" dirty="0" smtClean="0"/>
                        <a:t> aos </a:t>
                      </a:r>
                      <a:r>
                        <a:rPr lang="pt-BR" sz="1900" baseline="0" dirty="0" err="1" smtClean="0"/>
                        <a:t>Serv</a:t>
                      </a:r>
                      <a:r>
                        <a:rPr lang="pt-BR" sz="1900" baseline="0" dirty="0" smtClean="0"/>
                        <a:t> </a:t>
                      </a:r>
                      <a:r>
                        <a:rPr lang="pt-BR" sz="1900" baseline="0" dirty="0" err="1" smtClean="0"/>
                        <a:t>Públ</a:t>
                      </a:r>
                      <a:r>
                        <a:rPr lang="pt-BR" sz="1900" baseline="0" dirty="0" smtClean="0"/>
                        <a:t> e Ag </a:t>
                      </a:r>
                      <a:r>
                        <a:rPr lang="pt-BR" sz="1900" baseline="0" dirty="0" err="1" smtClean="0"/>
                        <a:t>Polít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1.854.000,00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1.311.380,00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0027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Encargos</a:t>
                      </a:r>
                      <a:r>
                        <a:rPr lang="pt-BR" sz="1900" baseline="0" dirty="0" smtClean="0"/>
                        <a:t> Especiais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1.421.000,00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610.000,00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0029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Administração </a:t>
                      </a:r>
                      <a:r>
                        <a:rPr lang="pt-BR" sz="1900" dirty="0" err="1" smtClean="0"/>
                        <a:t>Particip</a:t>
                      </a:r>
                      <a:r>
                        <a:rPr lang="pt-BR" sz="1900" dirty="0" smtClean="0"/>
                        <a:t> e </a:t>
                      </a:r>
                      <a:r>
                        <a:rPr lang="pt-BR" sz="1900" dirty="0" err="1" smtClean="0"/>
                        <a:t>Transp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3.251.054,40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2.354.491,00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0030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Educação e Cidadania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11.188.657,50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7.002.133,17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0031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Resgatando</a:t>
                      </a:r>
                      <a:r>
                        <a:rPr lang="pt-BR" sz="1900" baseline="0" dirty="0" smtClean="0"/>
                        <a:t> nossa Cultura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169.000,00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135.000,00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0032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Esporte – Resgatando Cidadania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1.034.000,00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535.000,00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0033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Resgatando – Estrada</a:t>
                      </a:r>
                      <a:r>
                        <a:rPr lang="pt-BR" sz="1900" baseline="0" dirty="0" smtClean="0"/>
                        <a:t> Modelo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2.470.543,25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2.314.950,00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0034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dirty="0" smtClean="0"/>
                        <a:t>Você Participa – Cidade</a:t>
                      </a:r>
                      <a:r>
                        <a:rPr lang="pt-BR" sz="1900" baseline="0" dirty="0" smtClean="0"/>
                        <a:t> Melhora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2.776.934,52</a:t>
                      </a:r>
                      <a:endParaRPr lang="pt-B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900" dirty="0" smtClean="0"/>
                        <a:t>2.278.450,00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3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934</TotalTime>
  <Words>672</Words>
  <Application>Microsoft Office PowerPoint</Application>
  <PresentationFormat>Apresentação na tela (4:3)</PresentationFormat>
  <Paragraphs>411</Paragraphs>
  <Slides>10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Calibri</vt:lpstr>
      <vt:lpstr>Gill Sans MT</vt:lpstr>
      <vt:lpstr>Times New Roman</vt:lpstr>
      <vt:lpstr>Verdana</vt:lpstr>
      <vt:lpstr>Wingdings 2</vt:lpstr>
      <vt:lpstr>Solstício</vt:lpstr>
      <vt:lpstr>Apresentação do PowerPoint</vt:lpstr>
      <vt:lpstr>PPA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Alteração PPA 2018/2021  (Lei 1536/2017) para o exercício financeiro de 2021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Alteração PPA 2018/2021  (Lei 1536/2017) para o exercício financeiro de 2020</dc:title>
  <dc:creator>Cliente</dc:creator>
  <cp:lastModifiedBy>Cliente</cp:lastModifiedBy>
  <cp:revision>48</cp:revision>
  <dcterms:created xsi:type="dcterms:W3CDTF">2019-07-11T18:32:47Z</dcterms:created>
  <dcterms:modified xsi:type="dcterms:W3CDTF">2020-09-04T16:01:18Z</dcterms:modified>
</cp:coreProperties>
</file>