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4" r:id="rId18"/>
    <p:sldId id="291" r:id="rId19"/>
    <p:sldId id="275" r:id="rId20"/>
    <p:sldId id="276" r:id="rId21"/>
    <p:sldId id="277" r:id="rId22"/>
    <p:sldId id="278" r:id="rId23"/>
    <p:sldId id="279" r:id="rId24"/>
    <p:sldId id="292" r:id="rId25"/>
    <p:sldId id="280" r:id="rId26"/>
    <p:sldId id="281" r:id="rId27"/>
    <p:sldId id="298" r:id="rId28"/>
    <p:sldId id="293" r:id="rId29"/>
    <p:sldId id="294" r:id="rId30"/>
    <p:sldId id="282" r:id="rId31"/>
    <p:sldId id="283" r:id="rId32"/>
    <p:sldId id="295" r:id="rId33"/>
    <p:sldId id="284" r:id="rId34"/>
    <p:sldId id="296" r:id="rId35"/>
    <p:sldId id="285" r:id="rId36"/>
    <p:sldId id="297" r:id="rId37"/>
    <p:sldId id="286" r:id="rId38"/>
    <p:sldId id="287" r:id="rId39"/>
    <p:sldId id="289" r:id="rId40"/>
    <p:sldId id="290" r:id="rId4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680" autoAdjust="0"/>
  </p:normalViewPr>
  <p:slideViewPr>
    <p:cSldViewPr>
      <p:cViewPr varScale="1">
        <p:scale>
          <a:sx n="74" d="100"/>
          <a:sy n="74" d="100"/>
        </p:scale>
        <p:origin x="101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78E82E6-C2AC-4BD2-88E9-E38E8AA0AA66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834064" cy="237626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2132856"/>
            <a:ext cx="7344816" cy="3600400"/>
          </a:xfrm>
        </p:spPr>
        <p:txBody>
          <a:bodyPr>
            <a:normAutofit fontScale="62500" lnSpcReduction="20000"/>
          </a:bodyPr>
          <a:lstStyle/>
          <a:p>
            <a:pPr algn="ctr"/>
            <a:endParaRPr lang="pt-BR" sz="6000" b="1" dirty="0" smtClean="0"/>
          </a:p>
          <a:p>
            <a:pPr algn="ctr"/>
            <a:r>
              <a:rPr lang="pt-BR" sz="6000" b="1" dirty="0" smtClean="0"/>
              <a:t>MUNICÍPIO DE DESCANSO</a:t>
            </a:r>
          </a:p>
          <a:p>
            <a:pPr algn="ctr"/>
            <a:r>
              <a:rPr lang="pt-BR" sz="6000" b="1" dirty="0" smtClean="0"/>
              <a:t>AUDIÊNCIA PÚBLICA </a:t>
            </a:r>
          </a:p>
          <a:p>
            <a:pPr algn="ctr"/>
            <a:r>
              <a:rPr lang="pt-BR" sz="6000" b="1" dirty="0" smtClean="0"/>
              <a:t>L D O -  2 0 2 1</a:t>
            </a:r>
          </a:p>
          <a:p>
            <a:pPr algn="ctr"/>
            <a:endParaRPr lang="pt-BR" sz="6000" b="1" dirty="0" smtClean="0"/>
          </a:p>
          <a:p>
            <a:pPr algn="r"/>
            <a:r>
              <a:rPr lang="pt-BR" sz="3200" b="1" dirty="0" err="1" smtClean="0"/>
              <a:t>Sadi</a:t>
            </a:r>
            <a:r>
              <a:rPr lang="pt-BR" sz="3200" b="1" dirty="0" smtClean="0"/>
              <a:t> </a:t>
            </a:r>
            <a:r>
              <a:rPr lang="pt-BR" sz="3200" b="1" dirty="0"/>
              <a:t>Inácio </a:t>
            </a:r>
            <a:r>
              <a:rPr lang="pt-BR" sz="3200" b="1" dirty="0" err="1"/>
              <a:t>Bonamigo</a:t>
            </a:r>
            <a:endParaRPr lang="pt-BR" sz="3200" dirty="0"/>
          </a:p>
          <a:p>
            <a:pPr algn="r"/>
            <a:r>
              <a:rPr lang="pt-BR" sz="3200" b="1" dirty="0"/>
              <a:t>Prefeito Municipal</a:t>
            </a:r>
          </a:p>
        </p:txBody>
      </p:sp>
      <p:pic>
        <p:nvPicPr>
          <p:cNvPr id="4" name="Imagem 3" descr="LOGOMARCAS NO WORD"/>
          <p:cNvPicPr/>
          <p:nvPr/>
        </p:nvPicPr>
        <p:blipFill>
          <a:blip r:embed="rId2"/>
          <a:srcRect l="41876"/>
          <a:stretch>
            <a:fillRect/>
          </a:stretch>
        </p:blipFill>
        <p:spPr bwMode="auto">
          <a:xfrm>
            <a:off x="3918582" y="404664"/>
            <a:ext cx="1882899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11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90309"/>
              </p:ext>
            </p:extLst>
          </p:nvPr>
        </p:nvGraphicFramePr>
        <p:xfrm>
          <a:off x="1115616" y="332656"/>
          <a:ext cx="7776865" cy="613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5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44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4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sz="3200" baseline="0" dirty="0" smtClean="0"/>
                        <a:t>DESPESAS FIXADAS POR ÓRGÃO</a:t>
                      </a:r>
                      <a:endParaRPr lang="pt-BR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2 0 2 0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Poder Legislativo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1.465.000,00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1.465.000,00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02.00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Chefia</a:t>
                      </a:r>
                      <a:r>
                        <a:rPr lang="pt-BR" baseline="0" dirty="0" smtClean="0"/>
                        <a:t> do Poder Executivo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637.000,00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619.000,00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03.00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Sec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Munic</a:t>
                      </a:r>
                      <a:r>
                        <a:rPr lang="pt-BR" dirty="0" smtClean="0"/>
                        <a:t> de Administração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1.020.128,74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1.026.491,00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04.00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Sec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Munic</a:t>
                      </a:r>
                      <a:r>
                        <a:rPr lang="pt-BR" dirty="0" smtClean="0"/>
                        <a:t> Fazenda e Planejamento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1.244.000,00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1.159.000,00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984">
                <a:tc>
                  <a:txBody>
                    <a:bodyPr/>
                    <a:lstStyle/>
                    <a:p>
                      <a:r>
                        <a:rPr lang="pt-BR" dirty="0" smtClean="0"/>
                        <a:t>05.00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Sec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Munic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Desenv.Economico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92.000,00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109.000,00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06.00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Sec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Munic</a:t>
                      </a:r>
                      <a:r>
                        <a:rPr lang="pt-BR" dirty="0" smtClean="0"/>
                        <a:t> de Educação e Cultura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7.381.766.70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7.590.959,17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07.00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Sec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Munic</a:t>
                      </a:r>
                      <a:r>
                        <a:rPr lang="pt-BR" dirty="0" smtClean="0"/>
                        <a:t> de Esportes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514.000,00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535.000,00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08.00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Sec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Munic</a:t>
                      </a:r>
                      <a:r>
                        <a:rPr lang="pt-BR" dirty="0" smtClean="0"/>
                        <a:t> de Transportes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2.093.599,00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2.314.950,00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09.00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Sec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Munic</a:t>
                      </a:r>
                      <a:r>
                        <a:rPr lang="pt-BR" dirty="0" smtClean="0"/>
                        <a:t> Obras e </a:t>
                      </a:r>
                      <a:r>
                        <a:rPr lang="pt-BR" dirty="0" err="1" smtClean="0"/>
                        <a:t>Serv</a:t>
                      </a:r>
                      <a:r>
                        <a:rPr lang="pt-BR" dirty="0" smtClean="0"/>
                        <a:t> Urbanos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2.210.651,00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2.278.450,00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10.00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Sec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Munic</a:t>
                      </a:r>
                      <a:r>
                        <a:rPr lang="pt-BR" dirty="0" smtClean="0"/>
                        <a:t> de </a:t>
                      </a:r>
                      <a:r>
                        <a:rPr lang="pt-BR" dirty="0" err="1" smtClean="0"/>
                        <a:t>Agric</a:t>
                      </a:r>
                      <a:r>
                        <a:rPr lang="pt-BR" dirty="0" smtClean="0"/>
                        <a:t> e Meio </a:t>
                      </a:r>
                      <a:r>
                        <a:rPr lang="pt-BR" dirty="0" err="1" smtClean="0"/>
                        <a:t>Amb</a:t>
                      </a:r>
                      <a:r>
                        <a:rPr lang="pt-BR" dirty="0" smtClean="0"/>
                        <a:t>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1.629.133,36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1.657.049,00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11.00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Sec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Munic</a:t>
                      </a:r>
                      <a:r>
                        <a:rPr lang="pt-BR" dirty="0" smtClean="0"/>
                        <a:t> do Bem Estar Social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1.770.283,08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1.987.887,08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12.00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Sec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Munic</a:t>
                      </a:r>
                      <a:r>
                        <a:rPr lang="pt-BR" baseline="0" dirty="0" smtClean="0"/>
                        <a:t> de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7.832.881,72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7.757.414,29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13.00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Encargos</a:t>
                      </a:r>
                      <a:r>
                        <a:rPr lang="pt-BR" baseline="0" dirty="0" smtClean="0"/>
                        <a:t> Gerais do Município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2.249.512,00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2.515.320,00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</a:t>
                      </a:r>
                      <a:r>
                        <a:rPr lang="pt-BR" b="1" baseline="0" dirty="0" smtClean="0"/>
                        <a:t> O T A 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30.139.955,60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31.015.520,54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15819"/>
              </p:ext>
            </p:extLst>
          </p:nvPr>
        </p:nvGraphicFramePr>
        <p:xfrm>
          <a:off x="1115615" y="332656"/>
          <a:ext cx="7848876" cy="3894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4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01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72208">
                <a:tc gridSpan="7">
                  <a:txBody>
                    <a:bodyPr/>
                    <a:lstStyle/>
                    <a:p>
                      <a:pPr algn="ctr"/>
                      <a:endParaRPr lang="pt-BR" sz="3200" dirty="0" smtClean="0"/>
                    </a:p>
                    <a:p>
                      <a:pPr algn="ctr"/>
                      <a:r>
                        <a:rPr lang="pt-BR" sz="3200" dirty="0" smtClean="0"/>
                        <a:t>PODER LEGISLATIVO</a:t>
                      </a:r>
                    </a:p>
                    <a:p>
                      <a:pPr algn="ctr"/>
                      <a:r>
                        <a:rPr lang="pt-BR" sz="2800" dirty="0" smtClean="0"/>
                        <a:t>CAMARA MUNICIPAL DE VEREADORES</a:t>
                      </a:r>
                      <a:endParaRPr lang="pt-B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001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Processo</a:t>
                      </a:r>
                      <a:r>
                        <a:rPr lang="pt-BR" b="1" baseline="0" dirty="0" smtClean="0"/>
                        <a:t> Legislativo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 gridSpan="7"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Viabilizar o cumprimento das funções legislativas, constitucionais e de controle externo, bem como, dotar a Câmara de Vereadores de condições físicas para o bom andamento das atividades inerentes ao processo legislativo municipal.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2.001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lang="pt-BR" sz="1700" dirty="0" err="1" smtClean="0"/>
                        <a:t>Manut.Desenv.Ativ.Administrativas</a:t>
                      </a:r>
                      <a:r>
                        <a:rPr lang="pt-BR" sz="1700" dirty="0" smtClean="0"/>
                        <a:t> e Legislativas</a:t>
                      </a:r>
                      <a:endParaRPr lang="pt-BR" sz="1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1.465.000,00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86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638841"/>
              </p:ext>
            </p:extLst>
          </p:nvPr>
        </p:nvGraphicFramePr>
        <p:xfrm>
          <a:off x="1115616" y="188640"/>
          <a:ext cx="7848876" cy="6080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281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4136">
                <a:tc gridSpan="7"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PODER</a:t>
                      </a:r>
                      <a:r>
                        <a:rPr lang="pt-BR" sz="3200" baseline="0" dirty="0" smtClean="0"/>
                        <a:t> EXECUTIVO</a:t>
                      </a:r>
                      <a:endParaRPr lang="pt-BR" sz="3200" dirty="0" smtClean="0"/>
                    </a:p>
                    <a:p>
                      <a:pPr algn="ctr"/>
                      <a:r>
                        <a:rPr lang="pt-BR" sz="2800" dirty="0" smtClean="0"/>
                        <a:t>CHEFIA</a:t>
                      </a:r>
                      <a:r>
                        <a:rPr lang="pt-BR" sz="2800" baseline="0" dirty="0" smtClean="0"/>
                        <a:t> DO PODER EXECUTIVO</a:t>
                      </a:r>
                      <a:endParaRPr lang="pt-B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029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Administração Participativa e Transparente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Promover ações integradas de planejamento e modernização dos serviços públicos, por meio da gestão administrativa focada na avaliação e controle de resultados, garantindo a eficiência e eficácia no atendimento das demandas dos cidadãos, contemplando a transparência dos atos.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2.002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err="1" smtClean="0"/>
                        <a:t>Manut</a:t>
                      </a:r>
                      <a:r>
                        <a:rPr lang="pt-BR" baseline="0" dirty="0" smtClean="0"/>
                        <a:t>  </a:t>
                      </a:r>
                      <a:r>
                        <a:rPr lang="pt-BR" baseline="0" dirty="0" err="1" smtClean="0"/>
                        <a:t>Ativ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Gab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Prefeito,Vice</a:t>
                      </a:r>
                      <a:r>
                        <a:rPr lang="pt-BR" baseline="0" dirty="0" smtClean="0"/>
                        <a:t> e Asses. Jurídica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571.000,00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2.003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err="1" smtClean="0"/>
                        <a:t>Manut</a:t>
                      </a:r>
                      <a:r>
                        <a:rPr lang="pt-BR" dirty="0" smtClean="0"/>
                        <a:t> Rep e Read</a:t>
                      </a:r>
                      <a:r>
                        <a:rPr lang="pt-BR" baseline="0" dirty="0" smtClean="0"/>
                        <a:t>equações do Paço Municipal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48.000,00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2.005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err="1" smtClean="0"/>
                        <a:t>Manut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Dpto</a:t>
                      </a:r>
                      <a:r>
                        <a:rPr lang="pt-BR" baseline="0" dirty="0" smtClean="0"/>
                        <a:t> ADM e RH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683.491,00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2.006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err="1" smtClean="0"/>
                        <a:t>Manut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Serv</a:t>
                      </a:r>
                      <a:r>
                        <a:rPr lang="pt-BR" dirty="0" smtClean="0"/>
                        <a:t> Comunicação</a:t>
                      </a:r>
                      <a:r>
                        <a:rPr lang="pt-BR" baseline="0" dirty="0" smtClean="0"/>
                        <a:t> e </a:t>
                      </a:r>
                      <a:r>
                        <a:rPr lang="pt-BR" baseline="0" dirty="0" err="1" smtClean="0"/>
                        <a:t>Public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Instituc</a:t>
                      </a:r>
                      <a:r>
                        <a:rPr lang="pt-BR" baseline="0" dirty="0" smtClean="0"/>
                        <a:t> e Legal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160.000,00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2.007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err="1" smtClean="0"/>
                        <a:t>Manut</a:t>
                      </a:r>
                      <a:r>
                        <a:rPr lang="pt-BR" dirty="0" smtClean="0"/>
                        <a:t> Divisão e Material e Patrimônio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183.000,00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2.008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err="1" smtClean="0"/>
                        <a:t>Manut.e</a:t>
                      </a:r>
                      <a:r>
                        <a:rPr lang="pt-BR" dirty="0" smtClean="0"/>
                        <a:t> Modernização </a:t>
                      </a:r>
                      <a:r>
                        <a:rPr lang="pt-BR" dirty="0" err="1" smtClean="0"/>
                        <a:t>Serv.Fazendários</a:t>
                      </a:r>
                      <a:r>
                        <a:rPr lang="pt-BR" dirty="0" smtClean="0"/>
                        <a:t> e Planejamento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348.000,00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2.009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err="1" smtClean="0"/>
                        <a:t>Manut.e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Func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Dpto.Contabilidade</a:t>
                      </a:r>
                      <a:r>
                        <a:rPr lang="pt-BR" baseline="0" dirty="0" smtClean="0"/>
                        <a:t> e Controle Interno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361.000,00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2.354.491,00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06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45020"/>
              </p:ext>
            </p:extLst>
          </p:nvPr>
        </p:nvGraphicFramePr>
        <p:xfrm>
          <a:off x="1115616" y="188640"/>
          <a:ext cx="7848876" cy="4027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16224">
                <a:tc gridSpan="7">
                  <a:txBody>
                    <a:bodyPr/>
                    <a:lstStyle/>
                    <a:p>
                      <a:pPr algn="ctr"/>
                      <a:endParaRPr lang="pt-BR" sz="3200" dirty="0" smtClean="0"/>
                    </a:p>
                    <a:p>
                      <a:pPr algn="ctr"/>
                      <a:r>
                        <a:rPr lang="pt-BR" sz="3200" dirty="0" smtClean="0"/>
                        <a:t>PODER</a:t>
                      </a:r>
                      <a:r>
                        <a:rPr lang="pt-BR" sz="3200" baseline="0" dirty="0" smtClean="0"/>
                        <a:t> EXECUTIVO</a:t>
                      </a:r>
                      <a:endParaRPr lang="pt-BR" sz="3200" dirty="0" smtClean="0"/>
                    </a:p>
                    <a:p>
                      <a:pPr algn="ctr"/>
                      <a:r>
                        <a:rPr lang="pt-BR" sz="2800" dirty="0" smtClean="0"/>
                        <a:t>CHEFIA</a:t>
                      </a:r>
                      <a:r>
                        <a:rPr lang="pt-BR" sz="2800" baseline="0" dirty="0" smtClean="0"/>
                        <a:t> DO PODER EXECUTIVO</a:t>
                      </a:r>
                      <a:endParaRPr lang="pt-B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408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38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Dívida Pública Municipal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816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Viabilizar o pagamento dos compromissos do Município junto a Agência de Fomento de Santa Catarina - BADESC</a:t>
                      </a:r>
                      <a:endParaRPr lang="pt-BR" b="0" dirty="0"/>
                    </a:p>
                    <a:p>
                      <a:pPr algn="just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408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0.001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600" dirty="0" smtClean="0"/>
                        <a:t>PAGAMENTO DÍVIDA FUNDADA INTERNA - DFI</a:t>
                      </a:r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450.000,00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74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268272"/>
              </p:ext>
            </p:extLst>
          </p:nvPr>
        </p:nvGraphicFramePr>
        <p:xfrm>
          <a:off x="1115616" y="188640"/>
          <a:ext cx="7848876" cy="5972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04256">
                <a:tc gridSpan="7">
                  <a:txBody>
                    <a:bodyPr/>
                    <a:lstStyle/>
                    <a:p>
                      <a:pPr algn="ctr"/>
                      <a:endParaRPr lang="pt-BR" sz="3200" dirty="0" smtClean="0"/>
                    </a:p>
                    <a:p>
                      <a:pPr algn="ctr"/>
                      <a:r>
                        <a:rPr lang="pt-BR" sz="3200" dirty="0" smtClean="0"/>
                        <a:t>PODER</a:t>
                      </a:r>
                      <a:r>
                        <a:rPr lang="pt-BR" sz="3200" baseline="0" dirty="0" smtClean="0"/>
                        <a:t> EXECUTIVO</a:t>
                      </a:r>
                      <a:endParaRPr lang="pt-BR" sz="3200" dirty="0" smtClean="0"/>
                    </a:p>
                    <a:p>
                      <a:pPr algn="ctr"/>
                      <a:r>
                        <a:rPr lang="pt-BR" sz="2800" dirty="0" smtClean="0"/>
                        <a:t>SECRETARIA</a:t>
                      </a:r>
                      <a:r>
                        <a:rPr lang="pt-BR" sz="2800" baseline="0" dirty="0" smtClean="0"/>
                        <a:t> DE DESENVOLVIMENTO ECONÔMICO</a:t>
                      </a:r>
                      <a:endParaRPr lang="pt-B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003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Descanso - Cidade Empreendedora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Promover a melhoria e ampliação de áreas industriais, visando a implantação de novas indústrias, apoiar o desenvolvimento do comércio local, através de suas entidades representativas, realização de feiras e/ou exposições e patrocinar a realização de cursos profissionalizantes para inclusão de jovens e adultos no mercado de trabalho.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2.010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err="1" smtClean="0"/>
                        <a:t>Manut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Func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Dpto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Ind</a:t>
                      </a:r>
                      <a:r>
                        <a:rPr lang="pt-BR" baseline="0" dirty="0" smtClean="0"/>
                        <a:t>, Com e Serviços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59.000,00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2.011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700" dirty="0" smtClean="0"/>
                        <a:t>Desenvolvimento</a:t>
                      </a:r>
                      <a:r>
                        <a:rPr lang="pt-BR" sz="1700" baseline="0" dirty="0" smtClean="0"/>
                        <a:t> de </a:t>
                      </a:r>
                      <a:r>
                        <a:rPr lang="pt-BR" sz="1700" dirty="0" smtClean="0"/>
                        <a:t>Cursos de Qualificação Profissional</a:t>
                      </a:r>
                      <a:endParaRPr lang="pt-BR" sz="1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2.012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smtClean="0"/>
                        <a:t>Incentivo e Valorização do Comércio Local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35.000,00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109.000,00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37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307594"/>
              </p:ext>
            </p:extLst>
          </p:nvPr>
        </p:nvGraphicFramePr>
        <p:xfrm>
          <a:off x="1115616" y="188640"/>
          <a:ext cx="7848876" cy="4162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32248">
                <a:tc gridSpan="7">
                  <a:txBody>
                    <a:bodyPr/>
                    <a:lstStyle/>
                    <a:p>
                      <a:pPr algn="ctr"/>
                      <a:endParaRPr lang="pt-BR" sz="3200" dirty="0" smtClean="0"/>
                    </a:p>
                    <a:p>
                      <a:pPr algn="ctr"/>
                      <a:r>
                        <a:rPr lang="pt-BR" sz="3200" dirty="0" smtClean="0"/>
                        <a:t>PODER</a:t>
                      </a:r>
                      <a:r>
                        <a:rPr lang="pt-BR" sz="3200" baseline="0" dirty="0" smtClean="0"/>
                        <a:t> EXECUTIVO</a:t>
                      </a:r>
                      <a:endParaRPr lang="pt-BR" sz="3200" dirty="0" smtClean="0"/>
                    </a:p>
                    <a:p>
                      <a:pPr algn="ctr"/>
                      <a:r>
                        <a:rPr lang="pt-BR" sz="2800" dirty="0" smtClean="0"/>
                        <a:t>SECRETARIA</a:t>
                      </a:r>
                      <a:r>
                        <a:rPr lang="pt-BR" sz="2800" baseline="0" dirty="0" smtClean="0"/>
                        <a:t> DE EDUCAÇÃO E CULTURA</a:t>
                      </a:r>
                      <a:endParaRPr lang="pt-B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005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Crescer Saudável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 gridSpan="7">
                  <a:txBody>
                    <a:bodyPr/>
                    <a:lstStyle/>
                    <a:p>
                      <a:pPr algn="just"/>
                      <a:r>
                        <a:rPr lang="pt-BR" sz="1600" b="1" dirty="0" smtClean="0"/>
                        <a:t>Proporcionar o fornecimento de alimentação de qualidade para todos os alunos do ensino básico municipal, visando a melhoria do aprendizado e o crescimento saudável  do educando.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2.016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err="1" smtClean="0"/>
                        <a:t>Aquis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Manut</a:t>
                      </a:r>
                      <a:r>
                        <a:rPr lang="pt-BR" baseline="0" dirty="0" smtClean="0"/>
                        <a:t> e </a:t>
                      </a:r>
                      <a:r>
                        <a:rPr lang="pt-BR" baseline="0" dirty="0" err="1" smtClean="0"/>
                        <a:t>Distrib</a:t>
                      </a:r>
                      <a:r>
                        <a:rPr lang="pt-BR" baseline="0" dirty="0" smtClean="0"/>
                        <a:t> da Merenda Escolar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250.826,00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55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608415"/>
              </p:ext>
            </p:extLst>
          </p:nvPr>
        </p:nvGraphicFramePr>
        <p:xfrm>
          <a:off x="1043608" y="188640"/>
          <a:ext cx="7848876" cy="65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80120">
                <a:tc gridSpan="7"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PODER</a:t>
                      </a:r>
                      <a:r>
                        <a:rPr lang="pt-BR" sz="2800" baseline="0" dirty="0" smtClean="0"/>
                        <a:t> EXECUTIVO</a:t>
                      </a:r>
                      <a:endParaRPr lang="pt-BR" sz="2800" dirty="0" smtClean="0"/>
                    </a:p>
                    <a:p>
                      <a:pPr algn="ctr"/>
                      <a:r>
                        <a:rPr lang="pt-BR" sz="2800" dirty="0" smtClean="0"/>
                        <a:t>SECRETARIA</a:t>
                      </a:r>
                      <a:r>
                        <a:rPr lang="pt-BR" sz="2800" baseline="0" dirty="0" smtClean="0"/>
                        <a:t> DE EDUCAÇÃO E CULTURA</a:t>
                      </a:r>
                      <a:endParaRPr lang="pt-B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030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Educação e Cidadania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algn="just"/>
                      <a:r>
                        <a:rPr lang="pt-BR" sz="1600" b="1" dirty="0" smtClean="0"/>
                        <a:t>Garantir acesso ao ensino básico de qualidade, da Creche ao Ensino Médio, valorizar o educador e o educando, ampliar e instrumentalizar unidades educacionais públicas e privadas, bem como, incentivar e apoiar o ensino profissionalizante e universitário.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408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2.017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err="1" smtClean="0"/>
                        <a:t>Manut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Mod</a:t>
                      </a:r>
                      <a:r>
                        <a:rPr lang="pt-BR" dirty="0" smtClean="0"/>
                        <a:t> e </a:t>
                      </a:r>
                      <a:r>
                        <a:rPr lang="pt-BR" dirty="0" err="1" smtClean="0"/>
                        <a:t>Func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Dpto</a:t>
                      </a:r>
                      <a:r>
                        <a:rPr lang="pt-BR" dirty="0" smtClean="0"/>
                        <a:t> Educação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211.000,00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2.018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err="1" smtClean="0"/>
                        <a:t>Manut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Func</a:t>
                      </a:r>
                      <a:r>
                        <a:rPr lang="pt-BR" dirty="0" smtClean="0"/>
                        <a:t> Rede </a:t>
                      </a:r>
                      <a:r>
                        <a:rPr lang="pt-BR" dirty="0" err="1" smtClean="0"/>
                        <a:t>Ens</a:t>
                      </a:r>
                      <a:r>
                        <a:rPr lang="pt-BR" dirty="0" smtClean="0"/>
                        <a:t> Fundamental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2.520.450,00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2.019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err="1" smtClean="0"/>
                        <a:t>Manut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Func</a:t>
                      </a:r>
                      <a:r>
                        <a:rPr lang="pt-BR" dirty="0" smtClean="0"/>
                        <a:t> e </a:t>
                      </a:r>
                      <a:r>
                        <a:rPr lang="pt-BR" dirty="0" err="1" smtClean="0"/>
                        <a:t>Ampl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Serv</a:t>
                      </a:r>
                      <a:r>
                        <a:rPr lang="pt-BR" baseline="0" dirty="0" smtClean="0"/>
                        <a:t> Transporte Escolar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1.597.533,17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2.020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Incentivo</a:t>
                      </a:r>
                      <a:r>
                        <a:rPr lang="pt-BR" baseline="0" dirty="0" smtClean="0"/>
                        <a:t> para o Ensino Profissionalizante</a:t>
                      </a:r>
                      <a:endParaRPr lang="pt-BR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2.021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Incentivo para o Ensino</a:t>
                      </a:r>
                      <a:r>
                        <a:rPr lang="pt-BR" baseline="0" dirty="0" smtClean="0"/>
                        <a:t> Universitário</a:t>
                      </a:r>
                      <a:endParaRPr lang="pt-BR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2.022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smtClean="0"/>
                        <a:t>Manutenção e Funcionamento</a:t>
                      </a:r>
                      <a:r>
                        <a:rPr lang="pt-BR" baseline="0" dirty="0" smtClean="0"/>
                        <a:t> de Creches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1.900.500,00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2.023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smtClean="0"/>
                        <a:t>Manutenção e </a:t>
                      </a:r>
                      <a:r>
                        <a:rPr lang="pt-BR" dirty="0" err="1" smtClean="0"/>
                        <a:t>Func</a:t>
                      </a:r>
                      <a:r>
                        <a:rPr lang="pt-BR" baseline="0" dirty="0" smtClean="0"/>
                        <a:t> Rede Ensino Pré-Escolar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632.650,00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1.023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err="1" smtClean="0"/>
                        <a:t>Const</a:t>
                      </a:r>
                      <a:r>
                        <a:rPr lang="pt-BR" dirty="0" smtClean="0"/>
                        <a:t> 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Ampl</a:t>
                      </a:r>
                      <a:r>
                        <a:rPr lang="pt-BR" baseline="0" dirty="0" smtClean="0"/>
                        <a:t> e Reformas Escolas do </a:t>
                      </a:r>
                      <a:r>
                        <a:rPr lang="pt-BR" baseline="0" dirty="0" err="1" smtClean="0"/>
                        <a:t>Ens</a:t>
                      </a:r>
                      <a:r>
                        <a:rPr lang="pt-BR" baseline="0" dirty="0" smtClean="0"/>
                        <a:t> Fundamental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1.024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err="1" smtClean="0"/>
                        <a:t>Impl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Constr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Ampl</a:t>
                      </a:r>
                      <a:r>
                        <a:rPr lang="pt-BR" dirty="0" smtClean="0"/>
                        <a:t> e Reformas de Creches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 O T A L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7.002.133,17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98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055523"/>
              </p:ext>
            </p:extLst>
          </p:nvPr>
        </p:nvGraphicFramePr>
        <p:xfrm>
          <a:off x="1043608" y="548680"/>
          <a:ext cx="7848876" cy="459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16224">
                <a:tc gridSpan="7">
                  <a:txBody>
                    <a:bodyPr/>
                    <a:lstStyle/>
                    <a:p>
                      <a:pPr algn="ctr"/>
                      <a:endParaRPr lang="pt-BR" sz="3200" dirty="0" smtClean="0"/>
                    </a:p>
                    <a:p>
                      <a:pPr algn="ctr"/>
                      <a:r>
                        <a:rPr lang="pt-BR" sz="3200" dirty="0" smtClean="0"/>
                        <a:t>PODER</a:t>
                      </a:r>
                      <a:r>
                        <a:rPr lang="pt-BR" sz="3200" baseline="0" dirty="0" smtClean="0"/>
                        <a:t> EXECUTIVO</a:t>
                      </a:r>
                      <a:endParaRPr lang="pt-BR" sz="3200" dirty="0" smtClean="0"/>
                    </a:p>
                    <a:p>
                      <a:pPr algn="ctr"/>
                      <a:r>
                        <a:rPr lang="pt-BR" sz="2800" dirty="0" smtClean="0"/>
                        <a:t>SECRETARIA</a:t>
                      </a:r>
                      <a:r>
                        <a:rPr lang="pt-BR" sz="2800" baseline="0" dirty="0" smtClean="0"/>
                        <a:t> DE EDUCAÇÃO E CULTURA</a:t>
                      </a:r>
                      <a:endParaRPr lang="pt-B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031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Resgatando Nossa Cultura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Promover ações e atividades que possam concretizar o resgate e o crescimento cultural, literário e artístico.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2.024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err="1" smtClean="0"/>
                        <a:t>Manut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Desenv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Ativ</a:t>
                      </a:r>
                      <a:r>
                        <a:rPr lang="pt-BR" dirty="0" smtClean="0"/>
                        <a:t> Culturais, Literárias e Artísticas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127.000,00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424">
                <a:tc>
                  <a:txBody>
                    <a:bodyPr/>
                    <a:lstStyle/>
                    <a:p>
                      <a:r>
                        <a:rPr lang="pt-BR" dirty="0" smtClean="0"/>
                        <a:t>1.026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smtClean="0"/>
                        <a:t>Construção Centro Cultural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42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 O T A L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135.000,00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22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718927"/>
              </p:ext>
            </p:extLst>
          </p:nvPr>
        </p:nvGraphicFramePr>
        <p:xfrm>
          <a:off x="1115616" y="404664"/>
          <a:ext cx="7848876" cy="4125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561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56184">
                <a:tc gridSpan="7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sz="3200" dirty="0" smtClean="0"/>
                        <a:t>PODER</a:t>
                      </a:r>
                      <a:r>
                        <a:rPr lang="pt-BR" sz="3200" baseline="0" dirty="0" smtClean="0"/>
                        <a:t> EXECUTIVO</a:t>
                      </a:r>
                      <a:endParaRPr lang="pt-BR" sz="3200" dirty="0" smtClean="0"/>
                    </a:p>
                    <a:p>
                      <a:pPr algn="ctr"/>
                      <a:r>
                        <a:rPr lang="pt-BR" sz="2800" dirty="0" smtClean="0"/>
                        <a:t>SECRETARIA</a:t>
                      </a:r>
                      <a:r>
                        <a:rPr lang="pt-BR" sz="2800" baseline="0" dirty="0" smtClean="0"/>
                        <a:t> DE EDUCAÇÃO E CULTURA</a:t>
                      </a:r>
                      <a:endParaRPr lang="pt-B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408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015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Qualidade de Vida na Terceira Idade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816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Contribuir para um processo de envelhecimento ativo, saudável e autônomo, assegurando um espaço de encontro, valorizando a convivência comunitária.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408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2.045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err="1" smtClean="0"/>
                        <a:t>Manut</a:t>
                      </a:r>
                      <a:r>
                        <a:rPr lang="pt-BR" dirty="0" smtClean="0"/>
                        <a:t> Centro </a:t>
                      </a:r>
                      <a:r>
                        <a:rPr lang="pt-BR" dirty="0" err="1" smtClean="0"/>
                        <a:t>Conv</a:t>
                      </a:r>
                      <a:r>
                        <a:rPr lang="pt-BR" dirty="0" smtClean="0"/>
                        <a:t>, Eventos e </a:t>
                      </a:r>
                      <a:r>
                        <a:rPr lang="pt-BR" dirty="0" err="1" smtClean="0"/>
                        <a:t>Ativ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Recreat</a:t>
                      </a:r>
                      <a:r>
                        <a:rPr lang="pt-BR" dirty="0" smtClean="0"/>
                        <a:t> p/</a:t>
                      </a:r>
                      <a:r>
                        <a:rPr lang="pt-BR" dirty="0" err="1" smtClean="0"/>
                        <a:t>terc</a:t>
                      </a:r>
                      <a:r>
                        <a:rPr lang="pt-BR" dirty="0" smtClean="0"/>
                        <a:t> Idade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2.046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smtClean="0"/>
                        <a:t>Reformas e/ou </a:t>
                      </a:r>
                      <a:r>
                        <a:rPr lang="pt-BR" dirty="0" err="1" smtClean="0"/>
                        <a:t>Ampl</a:t>
                      </a:r>
                      <a:r>
                        <a:rPr lang="pt-BR" dirty="0" smtClean="0"/>
                        <a:t> dos Centros de </a:t>
                      </a:r>
                      <a:r>
                        <a:rPr lang="pt-BR" dirty="0" err="1" smtClean="0"/>
                        <a:t>Conviv</a:t>
                      </a:r>
                      <a:r>
                        <a:rPr lang="pt-BR" dirty="0" smtClean="0"/>
                        <a:t> de</a:t>
                      </a:r>
                      <a:r>
                        <a:rPr lang="pt-BR" baseline="0" dirty="0" smtClean="0"/>
                        <a:t> Idosos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 O T A 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160.000,00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3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288412"/>
              </p:ext>
            </p:extLst>
          </p:nvPr>
        </p:nvGraphicFramePr>
        <p:xfrm>
          <a:off x="1115616" y="476672"/>
          <a:ext cx="7848876" cy="3876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561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96144">
                <a:tc gridSpan="7"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PODER</a:t>
                      </a:r>
                      <a:r>
                        <a:rPr lang="pt-BR" sz="3200" baseline="0" dirty="0" smtClean="0"/>
                        <a:t> EXECUTIVO</a:t>
                      </a:r>
                      <a:endParaRPr lang="pt-BR" sz="3200" dirty="0" smtClean="0"/>
                    </a:p>
                    <a:p>
                      <a:pPr algn="ctr"/>
                      <a:r>
                        <a:rPr lang="pt-BR" sz="2800" dirty="0" smtClean="0"/>
                        <a:t>SECRETARIA</a:t>
                      </a:r>
                      <a:r>
                        <a:rPr lang="pt-BR" sz="2800" baseline="0" dirty="0" smtClean="0"/>
                        <a:t> DE EDUCAÇÃO E CULTURA</a:t>
                      </a:r>
                      <a:endParaRPr lang="pt-B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004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História e Sabor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Implantar e sinalizar a rota turística História e Sabor, embelezamento, paisagismo e revitalização do Morro do Cristo Redentor.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2.014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smtClean="0"/>
                        <a:t>Promoção e divulgação do Turismo Local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2.015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smtClean="0"/>
                        <a:t>Revitalização e Melhorias do Morro do Cristo Redentor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33.000,00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T O T A 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43.000,00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38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59834" y="1124744"/>
            <a:ext cx="756084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500" b="1" dirty="0"/>
              <a:t>BASE </a:t>
            </a:r>
            <a:r>
              <a:rPr lang="pt-BR" sz="2500" b="1" dirty="0" smtClean="0"/>
              <a:t>LEGAL</a:t>
            </a:r>
          </a:p>
          <a:p>
            <a:pPr algn="ctr"/>
            <a:endParaRPr lang="pt-BR" sz="2500" dirty="0"/>
          </a:p>
          <a:p>
            <a:r>
              <a:rPr lang="pt-BR" sz="2500" b="1" dirty="0"/>
              <a:t>1. Da Audiência</a:t>
            </a:r>
            <a:endParaRPr lang="pt-BR" sz="2500" dirty="0"/>
          </a:p>
          <a:p>
            <a:r>
              <a:rPr lang="pt-BR" sz="2500" dirty="0"/>
              <a:t>Art. 48, da Lei Complementar Federal 101/2000 – LRF</a:t>
            </a:r>
          </a:p>
          <a:p>
            <a:r>
              <a:rPr lang="pt-BR" sz="2500" dirty="0"/>
              <a:t>Art. 44, da Lei Federal 10.257/2001 – Estatuto das Cidades</a:t>
            </a:r>
          </a:p>
          <a:p>
            <a:r>
              <a:rPr lang="pt-BR" sz="2500" b="1" dirty="0"/>
              <a:t> </a:t>
            </a:r>
            <a:endParaRPr lang="pt-BR" sz="2500" dirty="0"/>
          </a:p>
          <a:p>
            <a:r>
              <a:rPr lang="pt-BR" sz="2500" b="1" dirty="0"/>
              <a:t>2. Do PPA/LDO/LOA</a:t>
            </a:r>
            <a:endParaRPr lang="pt-BR" sz="2500" dirty="0"/>
          </a:p>
          <a:p>
            <a:r>
              <a:rPr lang="pt-BR" sz="2500" dirty="0"/>
              <a:t>Art. 165, da CF./88</a:t>
            </a:r>
          </a:p>
          <a:p>
            <a:r>
              <a:rPr lang="pt-BR" sz="2500" dirty="0"/>
              <a:t>Artigos 4º e 5º, da LC. 101/00 - LRF</a:t>
            </a:r>
            <a:r>
              <a:rPr lang="pt-BR" sz="2500" b="1" dirty="0"/>
              <a:t/>
            </a:r>
            <a:br>
              <a:rPr lang="pt-BR" sz="2500" b="1" dirty="0"/>
            </a:b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317043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585624"/>
              </p:ext>
            </p:extLst>
          </p:nvPr>
        </p:nvGraphicFramePr>
        <p:xfrm>
          <a:off x="1115616" y="188640"/>
          <a:ext cx="7848876" cy="4212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68152">
                <a:tc gridSpan="7"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PODER</a:t>
                      </a:r>
                      <a:r>
                        <a:rPr lang="pt-BR" sz="3200" baseline="0" dirty="0" smtClean="0"/>
                        <a:t> EXECUTIVO</a:t>
                      </a:r>
                      <a:endParaRPr lang="pt-BR" sz="3200" dirty="0" smtClean="0"/>
                    </a:p>
                    <a:p>
                      <a:pPr algn="ctr"/>
                      <a:r>
                        <a:rPr lang="pt-BR" sz="2800" dirty="0" smtClean="0"/>
                        <a:t>SECRETARIA</a:t>
                      </a:r>
                      <a:r>
                        <a:rPr lang="pt-BR" sz="2800" baseline="0" dirty="0" smtClean="0"/>
                        <a:t> DE ESPORTES</a:t>
                      </a:r>
                      <a:endParaRPr lang="pt-B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032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Esporte - Resgatando Cidadania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Incentivar e apoiar a prática e o desenvolvimento do esporte amador em nosso município, visando projetá-lo a nível regional e estadual.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2.025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err="1" smtClean="0"/>
                        <a:t>Manut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Dpto</a:t>
                      </a:r>
                      <a:r>
                        <a:rPr lang="pt-BR" baseline="0" dirty="0" smtClean="0"/>
                        <a:t> Esportes e </a:t>
                      </a:r>
                      <a:r>
                        <a:rPr lang="pt-BR" baseline="0" dirty="0" err="1" smtClean="0"/>
                        <a:t>Ativ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Esport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Recreat</a:t>
                      </a:r>
                      <a:r>
                        <a:rPr lang="pt-BR" baseline="0" dirty="0" smtClean="0"/>
                        <a:t> e Lazer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315.000,00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2.026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err="1" smtClean="0"/>
                        <a:t>Manut</a:t>
                      </a:r>
                      <a:r>
                        <a:rPr lang="pt-BR" dirty="0" smtClean="0"/>
                        <a:t> e Reforma do </a:t>
                      </a:r>
                      <a:r>
                        <a:rPr lang="pt-BR" dirty="0" err="1" smtClean="0"/>
                        <a:t>Compl</a:t>
                      </a:r>
                      <a:r>
                        <a:rPr lang="pt-BR" dirty="0" smtClean="0"/>
                        <a:t> Esportivo Municipal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1.009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err="1" smtClean="0"/>
                        <a:t>Constr</a:t>
                      </a:r>
                      <a:r>
                        <a:rPr lang="pt-BR" dirty="0" smtClean="0"/>
                        <a:t> e/ou </a:t>
                      </a:r>
                      <a:r>
                        <a:rPr lang="pt-BR" dirty="0" err="1" smtClean="0"/>
                        <a:t>Ampl</a:t>
                      </a:r>
                      <a:r>
                        <a:rPr lang="pt-BR" dirty="0" smtClean="0"/>
                        <a:t> de Centros</a:t>
                      </a:r>
                      <a:r>
                        <a:rPr lang="pt-BR" baseline="0" dirty="0" smtClean="0"/>
                        <a:t> Esportivos Comunitários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535.000,00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27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720144"/>
              </p:ext>
            </p:extLst>
          </p:nvPr>
        </p:nvGraphicFramePr>
        <p:xfrm>
          <a:off x="1115616" y="188640"/>
          <a:ext cx="7848876" cy="49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40160">
                <a:tc gridSpan="7"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PODER</a:t>
                      </a:r>
                      <a:r>
                        <a:rPr lang="pt-BR" sz="3200" baseline="0" dirty="0" smtClean="0"/>
                        <a:t> EXECUTIVO</a:t>
                      </a:r>
                      <a:endParaRPr lang="pt-BR" sz="3200" dirty="0" smtClean="0"/>
                    </a:p>
                    <a:p>
                      <a:pPr algn="ctr"/>
                      <a:r>
                        <a:rPr lang="pt-BR" sz="2800" dirty="0" smtClean="0"/>
                        <a:t>SECRETARIA</a:t>
                      </a:r>
                      <a:r>
                        <a:rPr lang="pt-BR" sz="2800" baseline="0" dirty="0" smtClean="0"/>
                        <a:t> DE TRANSPORTES</a:t>
                      </a:r>
                      <a:endParaRPr lang="pt-B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033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Resgatando - Estrada Modelo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Melhorar e ampliar o sistema viário visando proporcionar aos usuários das rodovias municipais condições seguras de trafegabilidade e garantir o escoamento da produção agropecuária.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2.027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err="1" smtClean="0"/>
                        <a:t>Manut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Dpto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Transp</a:t>
                      </a:r>
                      <a:r>
                        <a:rPr lang="pt-BR" baseline="0" dirty="0" smtClean="0"/>
                        <a:t> Frotas de </a:t>
                      </a:r>
                      <a:r>
                        <a:rPr lang="pt-BR" baseline="0" dirty="0" err="1" smtClean="0"/>
                        <a:t>Equip</a:t>
                      </a:r>
                      <a:r>
                        <a:rPr lang="pt-BR" baseline="0" dirty="0" smtClean="0"/>
                        <a:t> e </a:t>
                      </a:r>
                      <a:r>
                        <a:rPr lang="pt-BR" baseline="0" dirty="0" err="1" smtClean="0"/>
                        <a:t>Rodov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Munic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2.212.950,00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1.010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err="1" smtClean="0"/>
                        <a:t>Rest</a:t>
                      </a:r>
                      <a:r>
                        <a:rPr lang="pt-BR" baseline="0" dirty="0" smtClean="0"/>
                        <a:t> e/ou </a:t>
                      </a:r>
                      <a:r>
                        <a:rPr lang="pt-BR" baseline="0" dirty="0" err="1" smtClean="0"/>
                        <a:t>Ampl</a:t>
                      </a:r>
                      <a:r>
                        <a:rPr lang="pt-BR" baseline="0" dirty="0" smtClean="0"/>
                        <a:t> do Parque de Máquinas</a:t>
                      </a:r>
                      <a:endParaRPr lang="pt-BR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1.011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err="1" smtClean="0"/>
                        <a:t>Constr</a:t>
                      </a:r>
                      <a:r>
                        <a:rPr lang="pt-BR" dirty="0" smtClean="0"/>
                        <a:t> de Pontes e Pontilhões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1.012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err="1" smtClean="0"/>
                        <a:t>Constr</a:t>
                      </a:r>
                      <a:r>
                        <a:rPr lang="pt-BR" dirty="0" smtClean="0"/>
                        <a:t> de Abrigos de </a:t>
                      </a:r>
                      <a:r>
                        <a:rPr lang="pt-BR" dirty="0" err="1" smtClean="0"/>
                        <a:t>Passag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2.314.950,00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792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092117"/>
              </p:ext>
            </p:extLst>
          </p:nvPr>
        </p:nvGraphicFramePr>
        <p:xfrm>
          <a:off x="1115616" y="116631"/>
          <a:ext cx="7848876" cy="5736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52129">
                <a:tc gridSpan="7"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PODER</a:t>
                      </a:r>
                      <a:r>
                        <a:rPr lang="pt-BR" sz="3200" baseline="0" dirty="0" smtClean="0"/>
                        <a:t> EXECUTIVO</a:t>
                      </a:r>
                      <a:endParaRPr lang="pt-BR" sz="3200" dirty="0" smtClean="0"/>
                    </a:p>
                    <a:p>
                      <a:pPr algn="ctr"/>
                      <a:r>
                        <a:rPr lang="pt-BR" sz="2400" dirty="0" smtClean="0"/>
                        <a:t>SECRETARIA</a:t>
                      </a:r>
                      <a:r>
                        <a:rPr lang="pt-BR" sz="2400" baseline="0" dirty="0" smtClean="0"/>
                        <a:t> DE OBRAS  E SERVIÇOS URBANOS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034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Você participa - Cidade Melhora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Melhorar e ampliar a infraestrutura, paisagismo e saneamento básico urbano, assegurando trafego seguro de veículo e pedestres e mais tranquilidade aos cidadãos usuários dos serviços públicos.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137">
                <a:tc>
                  <a:txBody>
                    <a:bodyPr/>
                    <a:lstStyle/>
                    <a:p>
                      <a:r>
                        <a:rPr lang="pt-BR" dirty="0" smtClean="0"/>
                        <a:t>2.029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err="1" smtClean="0"/>
                        <a:t>Manut</a:t>
                      </a:r>
                      <a:r>
                        <a:rPr lang="pt-BR" baseline="0" dirty="0" smtClean="0"/>
                        <a:t> e </a:t>
                      </a:r>
                      <a:r>
                        <a:rPr lang="pt-BR" baseline="0" dirty="0" err="1" smtClean="0"/>
                        <a:t>Func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Dpto</a:t>
                      </a:r>
                      <a:r>
                        <a:rPr lang="pt-BR" baseline="0" dirty="0" smtClean="0"/>
                        <a:t> Obras e Serviços Urbanos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289.000,00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2.030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err="1" smtClean="0"/>
                        <a:t>Limp</a:t>
                      </a:r>
                      <a:r>
                        <a:rPr lang="pt-BR" dirty="0" smtClean="0"/>
                        <a:t>, </a:t>
                      </a:r>
                      <a:r>
                        <a:rPr lang="pt-BR" dirty="0" err="1" smtClean="0"/>
                        <a:t>Sinaliz</a:t>
                      </a:r>
                      <a:r>
                        <a:rPr lang="pt-BR" dirty="0" smtClean="0"/>
                        <a:t> e </a:t>
                      </a:r>
                      <a:r>
                        <a:rPr lang="pt-BR" dirty="0" err="1" smtClean="0"/>
                        <a:t>Melh</a:t>
                      </a:r>
                      <a:r>
                        <a:rPr lang="pt-BR" dirty="0" smtClean="0"/>
                        <a:t> de Vias, Praças e Cemitério </a:t>
                      </a:r>
                      <a:r>
                        <a:rPr lang="pt-BR" dirty="0" err="1" smtClean="0"/>
                        <a:t>Públ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1.109.000,00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2.031</a:t>
                      </a:r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pt-BR" dirty="0" err="1" smtClean="0"/>
                        <a:t>Manut</a:t>
                      </a:r>
                      <a:r>
                        <a:rPr lang="pt-BR" dirty="0" smtClean="0"/>
                        <a:t> e </a:t>
                      </a:r>
                      <a:r>
                        <a:rPr lang="pt-BR" dirty="0" err="1" smtClean="0"/>
                        <a:t>Melh</a:t>
                      </a:r>
                      <a:r>
                        <a:rPr lang="pt-BR" dirty="0" smtClean="0"/>
                        <a:t> Iluminação </a:t>
                      </a:r>
                      <a:r>
                        <a:rPr lang="pt-BR" dirty="0" err="1" smtClean="0"/>
                        <a:t>Publ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518.450,00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2.032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err="1" smtClean="0"/>
                        <a:t>Ampl</a:t>
                      </a:r>
                      <a:r>
                        <a:rPr lang="pt-BR" dirty="0" smtClean="0"/>
                        <a:t>,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Manut</a:t>
                      </a:r>
                      <a:r>
                        <a:rPr lang="pt-BR" baseline="0" dirty="0" smtClean="0"/>
                        <a:t> e Melhorias no Abastecimento de Água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116.000,00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2.033</a:t>
                      </a:r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pt-BR" dirty="0" err="1" smtClean="0"/>
                        <a:t>Manut</a:t>
                      </a:r>
                      <a:r>
                        <a:rPr lang="pt-BR" dirty="0" smtClean="0"/>
                        <a:t> e/ou </a:t>
                      </a:r>
                      <a:r>
                        <a:rPr lang="pt-BR" dirty="0" err="1" smtClean="0"/>
                        <a:t>Ampl</a:t>
                      </a:r>
                      <a:r>
                        <a:rPr lang="pt-BR" baseline="0" dirty="0" smtClean="0"/>
                        <a:t> Torres TV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1.014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err="1" smtClean="0"/>
                        <a:t>Ampl</a:t>
                      </a:r>
                      <a:r>
                        <a:rPr lang="pt-BR" dirty="0" smtClean="0"/>
                        <a:t> e </a:t>
                      </a:r>
                      <a:r>
                        <a:rPr lang="pt-BR" dirty="0" err="1" smtClean="0"/>
                        <a:t>Pav</a:t>
                      </a:r>
                      <a:r>
                        <a:rPr lang="pt-BR" baseline="0" dirty="0" smtClean="0"/>
                        <a:t> de Vias Públicas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200.000,00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2.077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600" dirty="0" err="1" smtClean="0"/>
                        <a:t>Manut</a:t>
                      </a:r>
                      <a:r>
                        <a:rPr lang="pt-BR" sz="1600" dirty="0" smtClean="0"/>
                        <a:t> Rede Saneamento</a:t>
                      </a:r>
                      <a:r>
                        <a:rPr lang="pt-BR" sz="1600" baseline="0" dirty="0" smtClean="0"/>
                        <a:t> Básico</a:t>
                      </a:r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2.278.450,00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77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734886"/>
              </p:ext>
            </p:extLst>
          </p:nvPr>
        </p:nvGraphicFramePr>
        <p:xfrm>
          <a:off x="1115616" y="188640"/>
          <a:ext cx="7848876" cy="3979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4136">
                <a:tc gridSpan="7"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PODER</a:t>
                      </a:r>
                      <a:r>
                        <a:rPr lang="pt-BR" sz="3200" baseline="0" dirty="0" smtClean="0"/>
                        <a:t> EXECUTIVO</a:t>
                      </a:r>
                      <a:endParaRPr lang="pt-BR" sz="3200" dirty="0" smtClean="0"/>
                    </a:p>
                    <a:p>
                      <a:pPr algn="ctr"/>
                      <a:r>
                        <a:rPr lang="pt-BR" sz="2300" dirty="0" smtClean="0"/>
                        <a:t>SECRETARIA</a:t>
                      </a:r>
                      <a:r>
                        <a:rPr lang="pt-BR" sz="2300" baseline="0" dirty="0" smtClean="0"/>
                        <a:t> DE AGRICULTURA E MEIO AMBIENTE</a:t>
                      </a:r>
                      <a:endParaRPr lang="pt-BR" sz="2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011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Vida Rural de Qualidade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Promover o desenvolvimento e o crescimento de uma agricultura forte e sustentável, proporcionando qualidade de vida, geração de trabalho e renda no meio rural, incentivando a produção orgânica e agroecológica.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136">
                <a:tc>
                  <a:txBody>
                    <a:bodyPr/>
                    <a:lstStyle/>
                    <a:p>
                      <a:r>
                        <a:rPr lang="pt-BR" dirty="0" smtClean="0"/>
                        <a:t>2.034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err="1" smtClean="0"/>
                        <a:t>Manut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Dpto</a:t>
                      </a:r>
                      <a:r>
                        <a:rPr lang="pt-BR" dirty="0" smtClean="0"/>
                        <a:t> Agricultura e Meio Ambiente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251.000,00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2.035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600" dirty="0" err="1" smtClean="0"/>
                        <a:t>Incent</a:t>
                      </a:r>
                      <a:r>
                        <a:rPr lang="pt-BR" sz="1600" dirty="0" smtClean="0"/>
                        <a:t> e </a:t>
                      </a:r>
                      <a:r>
                        <a:rPr lang="pt-BR" sz="1600" dirty="0" err="1" smtClean="0"/>
                        <a:t>Assist</a:t>
                      </a:r>
                      <a:r>
                        <a:rPr lang="pt-BR" sz="1600" dirty="0" smtClean="0"/>
                        <a:t> ao Produtor Rural</a:t>
                      </a:r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1.074.339,00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/>
                      <a:r>
                        <a:rPr lang="pt-BR" sz="1600" b="1" i="0" dirty="0" smtClean="0"/>
                        <a:t>T O T A L</a:t>
                      </a:r>
                      <a:endParaRPr lang="pt-BR" sz="1600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i="0" dirty="0" smtClean="0"/>
                        <a:t>1.325.339,00</a:t>
                      </a:r>
                      <a:endParaRPr lang="pt-BR" b="1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18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069846"/>
              </p:ext>
            </p:extLst>
          </p:nvPr>
        </p:nvGraphicFramePr>
        <p:xfrm>
          <a:off x="1115616" y="188640"/>
          <a:ext cx="7848876" cy="4313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296144">
                <a:tc gridSpan="8"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PODER</a:t>
                      </a:r>
                      <a:r>
                        <a:rPr lang="pt-BR" sz="3200" baseline="0" dirty="0" smtClean="0"/>
                        <a:t> EXECUTIVO</a:t>
                      </a:r>
                      <a:endParaRPr lang="pt-BR" sz="3200" dirty="0" smtClean="0"/>
                    </a:p>
                    <a:p>
                      <a:pPr algn="ctr"/>
                      <a:r>
                        <a:rPr lang="pt-BR" sz="2300" dirty="0" smtClean="0"/>
                        <a:t>SECRETARIA</a:t>
                      </a:r>
                      <a:r>
                        <a:rPr lang="pt-BR" sz="2300" baseline="0" dirty="0" smtClean="0"/>
                        <a:t> DE AGRICULTURA E MEIO AMBIENTE</a:t>
                      </a:r>
                      <a:endParaRPr lang="pt-BR" sz="2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408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012</a:t>
                      </a:r>
                      <a:endParaRPr lang="pt-BR" b="1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Produção Animal de Qualidade com Sanidade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816">
                <a:tc gridSpan="8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Desenvolver atividades agropecuárias de forma economicamente viável e ambientalmente corretas, incrementando a cadeia produtiva, o aumento da produtividade e promover a saúde animal de forma preventiva dos rebanhos do município.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408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2.037</a:t>
                      </a:r>
                      <a:endParaRPr lang="pt-BR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pt-BR" dirty="0" smtClean="0"/>
                        <a:t>Incentivo à Produção</a:t>
                      </a:r>
                      <a:r>
                        <a:rPr lang="pt-BR" baseline="0" dirty="0" smtClean="0"/>
                        <a:t> Animal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110.000,00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2.038</a:t>
                      </a:r>
                      <a:endParaRPr lang="pt-BR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pt-BR" dirty="0" smtClean="0"/>
                        <a:t>Defesa Sanitária Animal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121.000,00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 O</a:t>
                      </a:r>
                      <a:r>
                        <a:rPr lang="pt-BR" b="1" baseline="0" dirty="0" smtClean="0"/>
                        <a:t> T A L</a:t>
                      </a:r>
                      <a:endParaRPr lang="pt-BR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231.000,00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12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000216"/>
              </p:ext>
            </p:extLst>
          </p:nvPr>
        </p:nvGraphicFramePr>
        <p:xfrm>
          <a:off x="1115616" y="260648"/>
          <a:ext cx="7848000" cy="4122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99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0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4136">
                <a:tc gridSpan="7"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PODER</a:t>
                      </a:r>
                      <a:r>
                        <a:rPr lang="pt-BR" sz="3200" baseline="0" dirty="0" smtClean="0"/>
                        <a:t> EXECUTIVO</a:t>
                      </a:r>
                      <a:endParaRPr lang="pt-BR" sz="3200" dirty="0" smtClean="0"/>
                    </a:p>
                    <a:p>
                      <a:pPr algn="ctr"/>
                      <a:r>
                        <a:rPr lang="pt-BR" sz="2300" dirty="0" smtClean="0"/>
                        <a:t>SECRETARIA</a:t>
                      </a:r>
                      <a:r>
                        <a:rPr lang="pt-BR" sz="2300" baseline="0" dirty="0" smtClean="0"/>
                        <a:t> DE AGRICULTURA E MEIO AMBIENTE</a:t>
                      </a:r>
                      <a:endParaRPr lang="pt-BR" sz="2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074">
                <a:tc gridSpan="7">
                  <a:txBody>
                    <a:bodyPr/>
                    <a:lstStyle/>
                    <a:p>
                      <a:pPr algn="just"/>
                      <a:r>
                        <a:rPr lang="pt-BR" sz="1600" b="1" dirty="0" smtClean="0"/>
                        <a:t>Promover o uso racional e práticas conservacionistas dos recursos naturais, incentivar a recomposição e/ou respeito às áreas de preservação permanente.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37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035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Água Boa - Vida Saudável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537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598">
                <a:tc>
                  <a:txBody>
                    <a:bodyPr/>
                    <a:lstStyle/>
                    <a:p>
                      <a:r>
                        <a:rPr lang="pt-BR" dirty="0" smtClean="0"/>
                        <a:t>2.080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err="1" smtClean="0"/>
                        <a:t>Manut</a:t>
                      </a:r>
                      <a:r>
                        <a:rPr lang="pt-BR" sz="1800" dirty="0" smtClean="0"/>
                        <a:t>. e</a:t>
                      </a:r>
                      <a:r>
                        <a:rPr lang="pt-BR" sz="1800" baseline="0" dirty="0" smtClean="0"/>
                        <a:t> </a:t>
                      </a:r>
                      <a:r>
                        <a:rPr lang="pt-BR" sz="1800" baseline="0" dirty="0" err="1" smtClean="0"/>
                        <a:t>Func</a:t>
                      </a:r>
                      <a:r>
                        <a:rPr lang="pt-BR" sz="1800" baseline="0" dirty="0" smtClean="0"/>
                        <a:t>. do </a:t>
                      </a:r>
                      <a:r>
                        <a:rPr lang="pt-BR" sz="1800" baseline="0" dirty="0" err="1" smtClean="0"/>
                        <a:t>Dpto</a:t>
                      </a:r>
                      <a:r>
                        <a:rPr lang="pt-BR" sz="1800" baseline="0" dirty="0" smtClean="0"/>
                        <a:t>. de Meio Ambiente e FMMA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43.000,00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419">
                <a:tc>
                  <a:txBody>
                    <a:bodyPr/>
                    <a:lstStyle/>
                    <a:p>
                      <a:r>
                        <a:rPr lang="pt-BR" dirty="0" smtClean="0"/>
                        <a:t>2.081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err="1" smtClean="0"/>
                        <a:t>Manut</a:t>
                      </a:r>
                      <a:r>
                        <a:rPr lang="pt-BR" sz="1800" dirty="0" smtClean="0"/>
                        <a:t>. Política Municipal de Prot. </a:t>
                      </a:r>
                      <a:r>
                        <a:rPr lang="pt-BR" sz="1800" dirty="0" err="1" smtClean="0"/>
                        <a:t>Recup</a:t>
                      </a:r>
                      <a:r>
                        <a:rPr lang="pt-BR" sz="1800" dirty="0" smtClean="0"/>
                        <a:t>. Fiscalização e Licenciamento Ambiental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57.710,00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419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100.710,00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64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15552"/>
              </p:ext>
            </p:extLst>
          </p:nvPr>
        </p:nvGraphicFramePr>
        <p:xfrm>
          <a:off x="1115616" y="116632"/>
          <a:ext cx="7848876" cy="3804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96144">
                <a:tc gridSpan="7"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PODER</a:t>
                      </a:r>
                      <a:r>
                        <a:rPr lang="pt-BR" sz="3200" baseline="0" dirty="0" smtClean="0"/>
                        <a:t> EXECUTIVO</a:t>
                      </a:r>
                      <a:endParaRPr lang="pt-BR" sz="3200" dirty="0" smtClean="0"/>
                    </a:p>
                    <a:p>
                      <a:pPr algn="ctr"/>
                      <a:r>
                        <a:rPr lang="pt-BR" sz="2400" dirty="0" smtClean="0"/>
                        <a:t>FUNDO</a:t>
                      </a:r>
                      <a:r>
                        <a:rPr lang="pt-BR" sz="2400" baseline="0" dirty="0" smtClean="0"/>
                        <a:t> MUNICIPAL DE ASSISTÊNCIA SOCIAL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algn="just"/>
                      <a:r>
                        <a:rPr lang="pt-BR" sz="1600" b="1" dirty="0" smtClean="0"/>
                        <a:t>Gerir os serviços, programas, projetos e benefícios da política municipal de assistência social. 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014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Gestão Municipal da Assistência Social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pt-BR" dirty="0" smtClean="0"/>
                        <a:t>2.040</a:t>
                      </a:r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pt-BR" sz="1800" dirty="0" err="1" smtClean="0"/>
                        <a:t>Manut</a:t>
                      </a:r>
                      <a:r>
                        <a:rPr lang="pt-BR" sz="1800" baseline="0" dirty="0" smtClean="0"/>
                        <a:t> </a:t>
                      </a:r>
                      <a:r>
                        <a:rPr lang="pt-BR" sz="1800" dirty="0" smtClean="0"/>
                        <a:t>e</a:t>
                      </a:r>
                      <a:r>
                        <a:rPr lang="pt-BR" sz="1800" baseline="0" dirty="0" smtClean="0"/>
                        <a:t> </a:t>
                      </a:r>
                      <a:r>
                        <a:rPr lang="pt-BR" sz="1800" baseline="0" dirty="0" err="1" smtClean="0"/>
                        <a:t>Func</a:t>
                      </a:r>
                      <a:r>
                        <a:rPr lang="pt-BR" sz="1800" baseline="0" dirty="0" smtClean="0"/>
                        <a:t> da </a:t>
                      </a:r>
                      <a:r>
                        <a:rPr lang="pt-BR" sz="1800" baseline="0" dirty="0" err="1" smtClean="0"/>
                        <a:t>Assist</a:t>
                      </a:r>
                      <a:r>
                        <a:rPr lang="pt-BR" sz="1800" baseline="0" dirty="0" smtClean="0"/>
                        <a:t> Social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361.000,00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pt-BR" dirty="0" smtClean="0"/>
                        <a:t>2.071</a:t>
                      </a:r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pt-BR" sz="1600" dirty="0" smtClean="0"/>
                        <a:t>Gestão </a:t>
                      </a:r>
                      <a:r>
                        <a:rPr lang="pt-BR" sz="1600" dirty="0" err="1" smtClean="0"/>
                        <a:t>Contr</a:t>
                      </a:r>
                      <a:r>
                        <a:rPr lang="pt-BR" sz="1600" dirty="0" smtClean="0"/>
                        <a:t> Social(Conselhos)</a:t>
                      </a:r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 O T A 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364.000,00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63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036283"/>
              </p:ext>
            </p:extLst>
          </p:nvPr>
        </p:nvGraphicFramePr>
        <p:xfrm>
          <a:off x="1043608" y="548680"/>
          <a:ext cx="7848876" cy="27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80120">
                <a:tc gridSpan="7"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PODER</a:t>
                      </a:r>
                      <a:r>
                        <a:rPr lang="pt-BR" sz="3200" baseline="0" dirty="0" smtClean="0"/>
                        <a:t> EXECUTIVO</a:t>
                      </a:r>
                      <a:endParaRPr lang="pt-BR" sz="3200" dirty="0" smtClean="0"/>
                    </a:p>
                    <a:p>
                      <a:pPr algn="ctr"/>
                      <a:r>
                        <a:rPr lang="pt-BR" sz="2400" dirty="0" smtClean="0"/>
                        <a:t>FUNDO</a:t>
                      </a:r>
                      <a:r>
                        <a:rPr lang="pt-BR" sz="2400" baseline="0" dirty="0" smtClean="0"/>
                        <a:t> MUNICIPAL DE ASSISTÊNCIA SOCIAL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algn="just"/>
                      <a:r>
                        <a:rPr lang="pt-BR" sz="1600" b="1" dirty="0" smtClean="0"/>
                        <a:t>Apoiar, orientar e acompanhar as famílias com um ou mais de seus membros em situação de ameaça ou violação de seus direitos.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017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Proteção Social Especial de Média Complexidade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pt-BR" dirty="0" smtClean="0"/>
                        <a:t>2.050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Manut.Ativ.de Proteção Social de Média Complexidade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193.230,08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41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385298"/>
              </p:ext>
            </p:extLst>
          </p:nvPr>
        </p:nvGraphicFramePr>
        <p:xfrm>
          <a:off x="1187624" y="260648"/>
          <a:ext cx="7848876" cy="3313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4136">
                <a:tc gridSpan="7"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PODER</a:t>
                      </a:r>
                      <a:r>
                        <a:rPr lang="pt-BR" sz="3200" baseline="0" dirty="0" smtClean="0"/>
                        <a:t> EXECUTIVO</a:t>
                      </a:r>
                      <a:endParaRPr lang="pt-BR" sz="3200" dirty="0" smtClean="0"/>
                    </a:p>
                    <a:p>
                      <a:pPr algn="ctr"/>
                      <a:r>
                        <a:rPr lang="pt-BR" sz="2400" dirty="0" smtClean="0"/>
                        <a:t>FUNDO</a:t>
                      </a:r>
                      <a:r>
                        <a:rPr lang="pt-BR" sz="2400" baseline="0" dirty="0" smtClean="0"/>
                        <a:t> MUNICIPAL DE ASSISTÊNCIA SOCIAL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00">
                <a:tc gridSpan="7">
                  <a:txBody>
                    <a:bodyPr/>
                    <a:lstStyle/>
                    <a:p>
                      <a:pPr algn="just"/>
                      <a:r>
                        <a:rPr lang="pt-BR" b="1" dirty="0" smtClean="0"/>
                        <a:t>Proporcionar e garantir acolhimento em diferentes tipos de equipamentos, destinados à famílias e/ou indivíduos com vínculos </a:t>
                      </a:r>
                      <a:r>
                        <a:rPr lang="pt-BR" b="1" dirty="0" err="1" smtClean="0"/>
                        <a:t>famíliares</a:t>
                      </a:r>
                      <a:r>
                        <a:rPr lang="pt-BR" b="1" dirty="0" smtClean="0"/>
                        <a:t> rompidos e fragilizados, a fim de garantir proteção integral.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00">
                <a:tc gridSpan="2">
                  <a:txBody>
                    <a:bodyPr/>
                    <a:lstStyle/>
                    <a:p>
                      <a:r>
                        <a:rPr lang="pt-BR" b="1" dirty="0" smtClean="0"/>
                        <a:t>Programa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018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Serviço de Proteção Social de Alta Complexidade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0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r>
                        <a:rPr lang="pt-BR" dirty="0" smtClean="0"/>
                        <a:t>2.070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Serviço de Proteção Social de Alta Complexidade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530.000,00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09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401778"/>
              </p:ext>
            </p:extLst>
          </p:nvPr>
        </p:nvGraphicFramePr>
        <p:xfrm>
          <a:off x="1043608" y="260648"/>
          <a:ext cx="7848876" cy="363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80120">
                <a:tc gridSpan="7"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PODER</a:t>
                      </a:r>
                      <a:r>
                        <a:rPr lang="pt-BR" sz="3200" baseline="0" dirty="0" smtClean="0"/>
                        <a:t> EXECUTIVO</a:t>
                      </a:r>
                      <a:endParaRPr lang="pt-BR" sz="3200" dirty="0" smtClean="0"/>
                    </a:p>
                    <a:p>
                      <a:pPr algn="ctr"/>
                      <a:r>
                        <a:rPr lang="pt-BR" sz="2400" dirty="0" smtClean="0"/>
                        <a:t>FUNDO</a:t>
                      </a:r>
                      <a:r>
                        <a:rPr lang="pt-BR" sz="2400" baseline="0" dirty="0" smtClean="0"/>
                        <a:t> MUNICIPAL DE ASSISTÊNCIA SOCIAL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656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Apoio à gestão descentralizada do Sistema Único de Assistência Social e do Programa Bolsa Família.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656">
                <a:tc gridSpan="2">
                  <a:txBody>
                    <a:bodyPr/>
                    <a:lstStyle/>
                    <a:p>
                      <a:r>
                        <a:rPr lang="pt-BR" b="1" dirty="0" smtClean="0"/>
                        <a:t>Programa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19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Coordenação dos Serviços </a:t>
                      </a:r>
                      <a:r>
                        <a:rPr lang="pt-BR" b="1" dirty="0" err="1" smtClean="0"/>
                        <a:t>Socioassistenciais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656">
                <a:tc gridSpan="4"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AÇÃO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r>
                        <a:rPr lang="pt-BR" dirty="0" smtClean="0"/>
                        <a:t>2.054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600" dirty="0" err="1" smtClean="0"/>
                        <a:t>Manut</a:t>
                      </a:r>
                      <a:r>
                        <a:rPr lang="pt-BR" sz="1600" baseline="0" dirty="0" smtClean="0"/>
                        <a:t> Gestão </a:t>
                      </a:r>
                      <a:r>
                        <a:rPr lang="pt-BR" sz="1600" baseline="0" dirty="0" err="1" smtClean="0"/>
                        <a:t>Prog</a:t>
                      </a:r>
                      <a:r>
                        <a:rPr lang="pt-BR" sz="1600" baseline="0" dirty="0" smtClean="0"/>
                        <a:t> Bolsa Família</a:t>
                      </a:r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19.720,00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r>
                        <a:rPr lang="pt-BR" dirty="0" smtClean="0"/>
                        <a:t>2.055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600" dirty="0" err="1" smtClean="0"/>
                        <a:t>Manut.da</a:t>
                      </a:r>
                      <a:r>
                        <a:rPr lang="pt-BR" sz="1600" dirty="0" smtClean="0"/>
                        <a:t> Gestão dos Serviços </a:t>
                      </a:r>
                      <a:r>
                        <a:rPr lang="pt-BR" sz="1600" dirty="0" err="1" smtClean="0"/>
                        <a:t>Socioassistenciais</a:t>
                      </a:r>
                      <a:r>
                        <a:rPr lang="pt-BR" sz="1600" dirty="0" smtClean="0"/>
                        <a:t>-Gestão</a:t>
                      </a:r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12.437,00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T O</a:t>
                      </a:r>
                      <a:r>
                        <a:rPr lang="pt-BR" sz="1600" b="1" baseline="0" dirty="0" smtClean="0"/>
                        <a:t> T A L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32.157,00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54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87624" y="620688"/>
            <a:ext cx="7200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/>
              <a:t>Lei de Diretrizes Orçamentárias</a:t>
            </a:r>
            <a:endParaRPr lang="pt-BR" sz="3000" dirty="0"/>
          </a:p>
          <a:p>
            <a:r>
              <a:rPr lang="pt-BR" sz="3000" b="1" dirty="0"/>
              <a:t> </a:t>
            </a:r>
            <a:endParaRPr lang="pt-BR" sz="3000" dirty="0"/>
          </a:p>
          <a:p>
            <a:pPr algn="just"/>
            <a:r>
              <a:rPr lang="pt-BR" sz="3000" b="1" dirty="0" smtClean="0"/>
              <a:t>	Prevista </a:t>
            </a:r>
            <a:r>
              <a:rPr lang="pt-BR" sz="3000" b="1" dirty="0"/>
              <a:t>no Art. 165, inciso II da CF, a LDO é </a:t>
            </a:r>
            <a:r>
              <a:rPr lang="pt-BR" sz="3000" b="1" dirty="0" smtClean="0"/>
              <a:t>o elo </a:t>
            </a:r>
            <a:r>
              <a:rPr lang="pt-BR" sz="3000" b="1" dirty="0"/>
              <a:t>entre o Plano Plurianual - PPA e a </a:t>
            </a:r>
            <a:r>
              <a:rPr lang="pt-BR" sz="3000" b="1" dirty="0" smtClean="0"/>
              <a:t>Lei Orçamentária </a:t>
            </a:r>
            <a:r>
              <a:rPr lang="pt-BR" sz="3000" b="1" dirty="0"/>
              <a:t>Anual - LOA.</a:t>
            </a:r>
            <a:endParaRPr lang="pt-BR" sz="3000" dirty="0"/>
          </a:p>
          <a:p>
            <a:r>
              <a:rPr lang="pt-BR" sz="3000" b="1" dirty="0"/>
              <a:t> </a:t>
            </a:r>
            <a:endParaRPr lang="pt-BR" sz="3000" dirty="0"/>
          </a:p>
          <a:p>
            <a:pPr algn="just"/>
            <a:r>
              <a:rPr lang="pt-BR" sz="3000" b="1" dirty="0" smtClean="0"/>
              <a:t>	Principal </a:t>
            </a:r>
            <a:r>
              <a:rPr lang="pt-BR" sz="3000" b="1" dirty="0"/>
              <a:t>função da LDO - </a:t>
            </a:r>
            <a:r>
              <a:rPr lang="pt-BR" sz="3000" b="1" dirty="0" smtClean="0"/>
              <a:t>selecionar, dentre as ações </a:t>
            </a:r>
            <a:r>
              <a:rPr lang="pt-BR" sz="3000" b="1" dirty="0"/>
              <a:t>previstas no PPA, aquelas que </a:t>
            </a:r>
            <a:r>
              <a:rPr lang="pt-BR" sz="3000" b="1" dirty="0" smtClean="0"/>
              <a:t>terão prioridade </a:t>
            </a:r>
            <a:r>
              <a:rPr lang="pt-BR" sz="3000" b="1" dirty="0"/>
              <a:t>na execução </a:t>
            </a:r>
            <a:r>
              <a:rPr lang="pt-BR" sz="3000" b="1" dirty="0" smtClean="0"/>
              <a:t>do orçamento </a:t>
            </a:r>
            <a:r>
              <a:rPr lang="pt-BR" sz="3000" b="1" dirty="0"/>
              <a:t>do </a:t>
            </a:r>
            <a:r>
              <a:rPr lang="pt-BR" sz="3000" b="1" dirty="0" smtClean="0"/>
              <a:t>ano seguinte</a:t>
            </a:r>
            <a:r>
              <a:rPr lang="pt-BR" sz="3000" b="1" dirty="0"/>
              <a:t>.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86591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762679"/>
              </p:ext>
            </p:extLst>
          </p:nvPr>
        </p:nvGraphicFramePr>
        <p:xfrm>
          <a:off x="1115616" y="116632"/>
          <a:ext cx="7848876" cy="321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52128">
                <a:tc gridSpan="7"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PODER</a:t>
                      </a:r>
                      <a:r>
                        <a:rPr lang="pt-BR" sz="3200" baseline="0" dirty="0" smtClean="0"/>
                        <a:t> EXECUTIVO</a:t>
                      </a:r>
                      <a:endParaRPr lang="pt-BR" sz="3200" dirty="0" smtClean="0"/>
                    </a:p>
                    <a:p>
                      <a:pPr algn="ctr"/>
                      <a:r>
                        <a:rPr lang="pt-BR" sz="2400" dirty="0" smtClean="0"/>
                        <a:t>FUNDO</a:t>
                      </a:r>
                      <a:r>
                        <a:rPr lang="pt-BR" sz="2400" baseline="0" dirty="0" smtClean="0"/>
                        <a:t> MUNICIPAL DE ASSISTÊNCIA SOCIAL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656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016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Proteção Social Básica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312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Desenvolver o trabalho social com famílias em situação de vulnerabilidade social e fortalecer a função protetiva da família, contribuindo na melhoria de sua qualidade de vida, prevenindo a ruptura dos vínculos familiares e comunitários.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656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r>
                        <a:rPr lang="pt-BR" dirty="0" smtClean="0"/>
                        <a:t>2.072</a:t>
                      </a:r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pt-BR" sz="1800" dirty="0" smtClean="0"/>
                        <a:t>Gestão da </a:t>
                      </a:r>
                      <a:r>
                        <a:rPr lang="pt-BR" sz="1800" dirty="0" err="1" smtClean="0"/>
                        <a:t>Prot</a:t>
                      </a:r>
                      <a:r>
                        <a:rPr lang="pt-BR" sz="1800" baseline="0" dirty="0" smtClean="0"/>
                        <a:t> Social Básica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824.000,00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56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855655"/>
              </p:ext>
            </p:extLst>
          </p:nvPr>
        </p:nvGraphicFramePr>
        <p:xfrm>
          <a:off x="1115616" y="188640"/>
          <a:ext cx="7848876" cy="3777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4136">
                <a:tc gridSpan="7"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PODER</a:t>
                      </a:r>
                      <a:r>
                        <a:rPr lang="pt-BR" sz="3200" baseline="0" dirty="0" smtClean="0"/>
                        <a:t> EXECUTIVO</a:t>
                      </a:r>
                      <a:endParaRPr lang="pt-BR" sz="3200" dirty="0" smtClean="0"/>
                    </a:p>
                    <a:p>
                      <a:pPr algn="ctr"/>
                      <a:r>
                        <a:rPr lang="pt-BR" sz="2400" dirty="0" smtClean="0"/>
                        <a:t>FUNDO</a:t>
                      </a:r>
                      <a:r>
                        <a:rPr lang="pt-BR" sz="2400" baseline="0" dirty="0" smtClean="0"/>
                        <a:t> MUNICIPAL DE ASSISTÊNCIA SOCIAL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656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020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Infância e Adolescência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656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Desenvolver políticas, programas e ações de promoção, proteção e defesa dos direitos da criança e adolescente.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656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r>
                        <a:rPr lang="pt-BR" dirty="0" smtClean="0"/>
                        <a:t>2.056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err="1" smtClean="0"/>
                        <a:t>Manut</a:t>
                      </a:r>
                      <a:r>
                        <a:rPr lang="pt-BR" sz="1800" baseline="0" dirty="0" smtClean="0"/>
                        <a:t> </a:t>
                      </a:r>
                      <a:r>
                        <a:rPr lang="pt-BR" sz="1800" baseline="0" dirty="0" err="1" smtClean="0"/>
                        <a:t>Ativ</a:t>
                      </a:r>
                      <a:r>
                        <a:rPr lang="pt-BR" sz="1800" baseline="0" dirty="0" smtClean="0"/>
                        <a:t> </a:t>
                      </a:r>
                      <a:r>
                        <a:rPr lang="pt-BR" sz="1800" baseline="0" dirty="0" err="1" smtClean="0"/>
                        <a:t>Cons</a:t>
                      </a:r>
                      <a:r>
                        <a:rPr lang="pt-BR" sz="1800" baseline="0" dirty="0" smtClean="0"/>
                        <a:t> </a:t>
                      </a:r>
                      <a:r>
                        <a:rPr lang="pt-BR" sz="1800" baseline="0" dirty="0" err="1" smtClean="0"/>
                        <a:t>Munic</a:t>
                      </a:r>
                      <a:r>
                        <a:rPr lang="pt-BR" sz="1800" baseline="0" dirty="0" smtClean="0"/>
                        <a:t> Direitos da Criança e </a:t>
                      </a:r>
                      <a:r>
                        <a:rPr lang="pt-BR" sz="1800" baseline="0" dirty="0" err="1" smtClean="0"/>
                        <a:t>Adolesc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r>
                        <a:rPr lang="pt-BR" dirty="0" smtClean="0"/>
                        <a:t>2.069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err="1" smtClean="0"/>
                        <a:t>Manut</a:t>
                      </a:r>
                      <a:r>
                        <a:rPr lang="pt-BR" sz="1800" dirty="0" smtClean="0"/>
                        <a:t> e </a:t>
                      </a:r>
                      <a:r>
                        <a:rPr lang="pt-BR" sz="1800" dirty="0" err="1" smtClean="0"/>
                        <a:t>Func</a:t>
                      </a:r>
                      <a:r>
                        <a:rPr lang="pt-BR" sz="1800" dirty="0" smtClean="0"/>
                        <a:t> das </a:t>
                      </a:r>
                      <a:r>
                        <a:rPr lang="pt-BR" sz="1800" dirty="0" err="1" smtClean="0"/>
                        <a:t>Ativ</a:t>
                      </a:r>
                      <a:r>
                        <a:rPr lang="pt-BR" sz="1800" dirty="0" smtClean="0"/>
                        <a:t> do FIA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T O T A</a:t>
                      </a:r>
                      <a:r>
                        <a:rPr lang="pt-BR" sz="1800" b="1" baseline="0" dirty="0" smtClean="0"/>
                        <a:t> L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12.000,00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53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094483"/>
              </p:ext>
            </p:extLst>
          </p:nvPr>
        </p:nvGraphicFramePr>
        <p:xfrm>
          <a:off x="1115616" y="116632"/>
          <a:ext cx="7848876" cy="3333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841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4136">
                <a:tc gridSpan="7"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PODER</a:t>
                      </a:r>
                      <a:r>
                        <a:rPr lang="pt-BR" sz="3200" baseline="0" dirty="0" smtClean="0"/>
                        <a:t> EXECUTIVO</a:t>
                      </a:r>
                      <a:endParaRPr lang="pt-BR" sz="3200" dirty="0" smtClean="0"/>
                    </a:p>
                    <a:p>
                      <a:pPr algn="ctr"/>
                      <a:r>
                        <a:rPr lang="pt-BR" sz="2400" dirty="0" smtClean="0"/>
                        <a:t>FUNDO</a:t>
                      </a:r>
                      <a:r>
                        <a:rPr lang="pt-BR" sz="2400" baseline="0" dirty="0" smtClean="0"/>
                        <a:t> MUNICIPAL DE ASSISTÊNCIA SOCIAL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656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022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Direito à Habitação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9152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Incrementar o Fundo Rotativo Habitacional, visando minimizar o déficit habitacional com a implantação e/ou ampliação de conjuntos habitacionais em áreas urbanas, contribuindo para melhoria da qualidade de vida da população.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576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r>
                        <a:rPr lang="pt-BR" dirty="0" smtClean="0"/>
                        <a:t>1.019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Construção e/ou Ampliação de Conjuntos</a:t>
                      </a:r>
                      <a:r>
                        <a:rPr lang="pt-BR" sz="1800" baseline="0" dirty="0" smtClean="0"/>
                        <a:t> Habitacionais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32.500,00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798694"/>
              </p:ext>
            </p:extLst>
          </p:nvPr>
        </p:nvGraphicFramePr>
        <p:xfrm>
          <a:off x="1115616" y="260648"/>
          <a:ext cx="7848876" cy="275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4136">
                <a:tc gridSpan="7"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PODER</a:t>
                      </a:r>
                      <a:r>
                        <a:rPr lang="pt-BR" sz="3200" baseline="0" dirty="0" smtClean="0"/>
                        <a:t> EXECUTIVO</a:t>
                      </a:r>
                      <a:endParaRPr lang="pt-BR" sz="3200" dirty="0" smtClean="0"/>
                    </a:p>
                    <a:p>
                      <a:pPr algn="ctr"/>
                      <a:r>
                        <a:rPr lang="pt-BR" sz="2800" dirty="0" smtClean="0"/>
                        <a:t>ENCARGOS</a:t>
                      </a:r>
                      <a:r>
                        <a:rPr lang="pt-BR" sz="2800" baseline="0" dirty="0" smtClean="0"/>
                        <a:t> GERAIS DO MUNICIPIO</a:t>
                      </a:r>
                      <a:endParaRPr lang="pt-B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656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021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Proteção da Criança e Adolescente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656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Garantir e assegurar os direitos da criança e do adolescente.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656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r>
                        <a:rPr lang="pt-BR" dirty="0" smtClean="0"/>
                        <a:t>2.057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err="1" smtClean="0"/>
                        <a:t>Manut</a:t>
                      </a:r>
                      <a:r>
                        <a:rPr lang="pt-BR" sz="1800" baseline="0" dirty="0" smtClean="0"/>
                        <a:t> </a:t>
                      </a:r>
                      <a:r>
                        <a:rPr lang="pt-BR" sz="1800" baseline="0" dirty="0" err="1" smtClean="0"/>
                        <a:t>Inst</a:t>
                      </a:r>
                      <a:r>
                        <a:rPr lang="pt-BR" sz="1800" baseline="0" dirty="0" smtClean="0"/>
                        <a:t> e </a:t>
                      </a:r>
                      <a:r>
                        <a:rPr lang="pt-BR" sz="1800" baseline="0" dirty="0" err="1" smtClean="0"/>
                        <a:t>Ativ</a:t>
                      </a:r>
                      <a:r>
                        <a:rPr lang="pt-BR" sz="1800" baseline="0" dirty="0" smtClean="0"/>
                        <a:t> </a:t>
                      </a:r>
                      <a:r>
                        <a:rPr lang="pt-BR" sz="1800" baseline="0" dirty="0" err="1" smtClean="0"/>
                        <a:t>Relac</a:t>
                      </a:r>
                      <a:r>
                        <a:rPr lang="pt-BR" sz="1800" baseline="0" dirty="0" smtClean="0"/>
                        <a:t> ao Conselho Tutelar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164.000,00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0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901988"/>
              </p:ext>
            </p:extLst>
          </p:nvPr>
        </p:nvGraphicFramePr>
        <p:xfrm>
          <a:off x="1187624" y="260648"/>
          <a:ext cx="7848876" cy="442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68152">
                <a:tc gridSpan="7"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PODER</a:t>
                      </a:r>
                      <a:r>
                        <a:rPr lang="pt-BR" sz="3200" baseline="0" dirty="0" smtClean="0"/>
                        <a:t> EXECUTIVO</a:t>
                      </a:r>
                      <a:endParaRPr lang="pt-BR" sz="3200" dirty="0" smtClean="0"/>
                    </a:p>
                    <a:p>
                      <a:pPr algn="ctr"/>
                      <a:r>
                        <a:rPr lang="pt-BR" sz="2800" dirty="0" smtClean="0"/>
                        <a:t>ENCARGOS</a:t>
                      </a:r>
                      <a:r>
                        <a:rPr lang="pt-BR" sz="2800" baseline="0" dirty="0" smtClean="0"/>
                        <a:t> GERAIS DO MUNICIPIO</a:t>
                      </a:r>
                      <a:endParaRPr lang="pt-B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656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025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Segurança Pública e Cidadania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312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Desenvolvimento de atividades de segurança através de ações conveniadas que garantam e preservem a ordem pública e a defesa da população.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656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r>
                        <a:rPr lang="pt-BR" dirty="0" smtClean="0"/>
                        <a:t>2.065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err="1" smtClean="0"/>
                        <a:t>Manut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Conv</a:t>
                      </a:r>
                      <a:r>
                        <a:rPr lang="pt-BR" sz="1800" dirty="0" smtClean="0"/>
                        <a:t> Segurança Pública e Radiopatrulha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109.940,00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r>
                        <a:rPr lang="pt-BR" dirty="0" smtClean="0"/>
                        <a:t>2.066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err="1" smtClean="0"/>
                        <a:t>Manut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Ativ</a:t>
                      </a:r>
                      <a:r>
                        <a:rPr lang="pt-BR" sz="1800" dirty="0" smtClean="0"/>
                        <a:t> de Defesa Civil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r>
                        <a:rPr lang="pt-BR" dirty="0" smtClean="0"/>
                        <a:t>2.074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Gestão </a:t>
                      </a:r>
                      <a:r>
                        <a:rPr lang="pt-BR" sz="1800" dirty="0" err="1" smtClean="0"/>
                        <a:t>Serv</a:t>
                      </a:r>
                      <a:r>
                        <a:rPr lang="pt-BR" sz="1800" baseline="0" dirty="0" smtClean="0"/>
                        <a:t> Corpo de Bombeiros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/>
                        <a:t>T O T A L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279.940,00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44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933072"/>
              </p:ext>
            </p:extLst>
          </p:nvPr>
        </p:nvGraphicFramePr>
        <p:xfrm>
          <a:off x="1115616" y="404664"/>
          <a:ext cx="7848876" cy="4154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96144">
                <a:tc gridSpan="7"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PODER</a:t>
                      </a:r>
                      <a:r>
                        <a:rPr lang="pt-BR" sz="3200" baseline="0" dirty="0" smtClean="0"/>
                        <a:t> EXECUTIVO</a:t>
                      </a:r>
                      <a:endParaRPr lang="pt-BR" sz="3200" dirty="0" smtClean="0"/>
                    </a:p>
                    <a:p>
                      <a:pPr algn="ctr"/>
                      <a:r>
                        <a:rPr lang="pt-BR" sz="2800" dirty="0" smtClean="0"/>
                        <a:t>ENCARGOS</a:t>
                      </a:r>
                      <a:r>
                        <a:rPr lang="pt-BR" sz="2800" baseline="0" dirty="0" smtClean="0"/>
                        <a:t> GERAIS DO MUNICIPIO</a:t>
                      </a:r>
                      <a:endParaRPr lang="pt-B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312">
                <a:tc gridSpan="7">
                  <a:txBody>
                    <a:bodyPr/>
                    <a:lstStyle/>
                    <a:p>
                      <a:pPr algn="just"/>
                      <a:r>
                        <a:rPr lang="pt-BR" b="1" dirty="0" smtClean="0"/>
                        <a:t>Viabilizar a contribuição para a seguridade social e ao PASEP dos Servidores Públicos e Agentes Políticos Municipais.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656"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PROGRAMA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026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Previdência Social aos Servidores Públicos e Agentes Políticos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r>
                        <a:rPr lang="pt-BR" dirty="0" smtClean="0"/>
                        <a:t>2.067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Encargos Previdenciários -RGPS/RPPS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1.020.000,00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r>
                        <a:rPr lang="pt-BR" dirty="0" smtClean="0"/>
                        <a:t>2.068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Contribuição para o PASEP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291.380,00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T O T A L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1.311.380,00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57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770538"/>
              </p:ext>
            </p:extLst>
          </p:nvPr>
        </p:nvGraphicFramePr>
        <p:xfrm>
          <a:off x="1115616" y="188640"/>
          <a:ext cx="7848876" cy="3341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96144">
                <a:tc gridSpan="7">
                  <a:txBody>
                    <a:bodyPr/>
                    <a:lstStyle/>
                    <a:p>
                      <a:pPr algn="ctr"/>
                      <a:r>
                        <a:rPr lang="pt-BR" sz="3200" smtClean="0"/>
                        <a:t>PODER</a:t>
                      </a:r>
                      <a:r>
                        <a:rPr lang="pt-BR" sz="3200" baseline="0" smtClean="0"/>
                        <a:t> EXECUTIVO</a:t>
                      </a:r>
                      <a:endParaRPr lang="pt-BR" sz="3200" smtClean="0"/>
                    </a:p>
                    <a:p>
                      <a:pPr algn="ctr"/>
                      <a:r>
                        <a:rPr lang="pt-BR" sz="2800" smtClean="0"/>
                        <a:t>ENCARGOS</a:t>
                      </a:r>
                      <a:r>
                        <a:rPr lang="pt-BR" sz="2800" baseline="0" smtClean="0"/>
                        <a:t> GERAIS DO MUNICIPIO</a:t>
                      </a:r>
                      <a:endParaRPr lang="pt-B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656"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PROGRAMA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027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sz="1800" b="1" dirty="0" smtClean="0"/>
                        <a:t>Encargos Especiais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Atendimento de despesas diversas ao encargo do Município, que não se enquadrem em órgãos específicos, bem como, indenizações e sentenças de ações judiciais em que o Município seja </a:t>
                      </a:r>
                      <a:r>
                        <a:rPr lang="pt-BR" b="0" dirty="0" err="1" smtClean="0"/>
                        <a:t>pólo</a:t>
                      </a:r>
                      <a:r>
                        <a:rPr lang="pt-BR" b="0" dirty="0" smtClean="0"/>
                        <a:t> passivo.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r>
                        <a:rPr lang="pt-BR" dirty="0" smtClean="0"/>
                        <a:t>0.002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err="1" smtClean="0"/>
                        <a:t>Pgto</a:t>
                      </a:r>
                      <a:r>
                        <a:rPr lang="pt-BR" sz="1800" dirty="0" smtClean="0"/>
                        <a:t> de Despesas Diversas ao Encargo do Município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610.000,00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08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952598"/>
              </p:ext>
            </p:extLst>
          </p:nvPr>
        </p:nvGraphicFramePr>
        <p:xfrm>
          <a:off x="1115616" y="260648"/>
          <a:ext cx="7848876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40160">
                <a:tc gridSpan="7"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PODER</a:t>
                      </a:r>
                      <a:r>
                        <a:rPr lang="pt-BR" sz="3200" baseline="0" dirty="0" smtClean="0"/>
                        <a:t> EXECUTIVO</a:t>
                      </a:r>
                      <a:endParaRPr lang="pt-BR" sz="3200" dirty="0" smtClean="0"/>
                    </a:p>
                    <a:p>
                      <a:pPr algn="ctr"/>
                      <a:r>
                        <a:rPr lang="pt-BR" sz="2800" dirty="0" smtClean="0"/>
                        <a:t>ENCARGOS</a:t>
                      </a:r>
                      <a:r>
                        <a:rPr lang="pt-BR" sz="2800" baseline="0" dirty="0" smtClean="0"/>
                        <a:t> GERAIS DO MUNICIPIO</a:t>
                      </a:r>
                      <a:endParaRPr lang="pt-B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656"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PROGRAMA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9999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Reserva de Contingência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Atendimento de passivos contingentes e outros riscos e eventos fiscais imprevistos.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712">
                <a:tc>
                  <a:txBody>
                    <a:bodyPr/>
                    <a:lstStyle/>
                    <a:p>
                      <a:r>
                        <a:rPr lang="pt-BR" dirty="0" smtClean="0"/>
                        <a:t>0.004</a:t>
                      </a:r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pt-BR" sz="1800" dirty="0" smtClean="0"/>
                        <a:t>Reserva</a:t>
                      </a:r>
                      <a:r>
                        <a:rPr lang="pt-BR" sz="1800" baseline="0" dirty="0" smtClean="0"/>
                        <a:t> de Contingência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82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525877"/>
              </p:ext>
            </p:extLst>
          </p:nvPr>
        </p:nvGraphicFramePr>
        <p:xfrm>
          <a:off x="1115616" y="188640"/>
          <a:ext cx="7848876" cy="6322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68152">
                <a:tc gridSpan="7"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PODER</a:t>
                      </a:r>
                      <a:r>
                        <a:rPr lang="pt-BR" sz="3200" baseline="0" dirty="0" smtClean="0"/>
                        <a:t> EXECUTIVO</a:t>
                      </a:r>
                      <a:endParaRPr lang="pt-BR" sz="3200" dirty="0" smtClean="0"/>
                    </a:p>
                    <a:p>
                      <a:pPr algn="ctr"/>
                      <a:r>
                        <a:rPr lang="pt-BR" sz="2800" dirty="0" smtClean="0"/>
                        <a:t>FUNDO</a:t>
                      </a:r>
                      <a:r>
                        <a:rPr lang="pt-BR" sz="2800" baseline="0" dirty="0" smtClean="0"/>
                        <a:t> MUNICIPAL DE SAÚDE - FMS</a:t>
                      </a:r>
                      <a:endParaRPr lang="pt-B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656"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PROGRAMA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037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Saúde Preventiva e de Qualidade para Todos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Implementar e garantir a melhoria de qualidade de atenção básica da população, fortalecer a inspeção e fiscalização sanitária, o controle e erradicação de doenças transmissíveis, incrementar e ou instituir programas de prevenção à saúde.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2.058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err="1" smtClean="0"/>
                        <a:t>Manut</a:t>
                      </a:r>
                      <a:r>
                        <a:rPr lang="pt-BR" sz="1800" dirty="0" smtClean="0"/>
                        <a:t> e </a:t>
                      </a:r>
                      <a:r>
                        <a:rPr lang="pt-BR" sz="1800" dirty="0" err="1" smtClean="0"/>
                        <a:t>Func</a:t>
                      </a:r>
                      <a:r>
                        <a:rPr lang="pt-BR" sz="1800" dirty="0" smtClean="0"/>
                        <a:t> das </a:t>
                      </a:r>
                      <a:r>
                        <a:rPr lang="pt-BR" sz="1800" dirty="0" err="1" smtClean="0"/>
                        <a:t>Ativ</a:t>
                      </a:r>
                      <a:r>
                        <a:rPr lang="pt-BR" sz="1800" dirty="0" smtClean="0"/>
                        <a:t> FMS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589.000,00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2.059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err="1" smtClean="0"/>
                        <a:t>Manut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Ativ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Assist</a:t>
                      </a:r>
                      <a:r>
                        <a:rPr lang="pt-BR" sz="1800" dirty="0" smtClean="0"/>
                        <a:t> Farmacêutica</a:t>
                      </a:r>
                      <a:r>
                        <a:rPr lang="pt-BR" sz="1800" baseline="0" dirty="0" smtClean="0"/>
                        <a:t> Básica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533.901,48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2.060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err="1" smtClean="0"/>
                        <a:t>Manut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Ativ</a:t>
                      </a:r>
                      <a:r>
                        <a:rPr lang="pt-BR" sz="1800" dirty="0" smtClean="0"/>
                        <a:t> Atenção Básica à Saúde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4.714.400,72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2.061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err="1" smtClean="0"/>
                        <a:t>Manut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Ativ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Assist</a:t>
                      </a:r>
                      <a:r>
                        <a:rPr lang="pt-BR" sz="1800" dirty="0" smtClean="0"/>
                        <a:t> Hospitalar e Ambulatorial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950.000,00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2.062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err="1" smtClean="0"/>
                        <a:t>Manut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Ativ</a:t>
                      </a:r>
                      <a:r>
                        <a:rPr lang="pt-BR" sz="1800" dirty="0" smtClean="0"/>
                        <a:t> Vigilância Sanitária e Controle de Zoonoses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56.150,00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2.063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err="1" smtClean="0"/>
                        <a:t>Manut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Ativ</a:t>
                      </a:r>
                      <a:r>
                        <a:rPr lang="pt-BR" sz="1800" dirty="0" smtClean="0"/>
                        <a:t> de Epidemiologia e Controle de Doenças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130.533,88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2.073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Gestão do Conselho Municipal de Saúde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2.079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err="1" smtClean="0"/>
                        <a:t>Manut</a:t>
                      </a:r>
                      <a:r>
                        <a:rPr lang="pt-BR" sz="1600" dirty="0" smtClean="0"/>
                        <a:t> </a:t>
                      </a:r>
                      <a:r>
                        <a:rPr lang="pt-BR" sz="1600" dirty="0" err="1" smtClean="0"/>
                        <a:t>Ativ</a:t>
                      </a:r>
                      <a:r>
                        <a:rPr lang="pt-BR" sz="1600" dirty="0" smtClean="0"/>
                        <a:t> Atenção de Média e Alta </a:t>
                      </a:r>
                      <a:r>
                        <a:rPr lang="pt-BR" sz="1600" dirty="0" err="1" smtClean="0"/>
                        <a:t>Complex</a:t>
                      </a:r>
                      <a:r>
                        <a:rPr lang="pt-BR" sz="1600" dirty="0" smtClean="0"/>
                        <a:t> </a:t>
                      </a:r>
                      <a:r>
                        <a:rPr lang="pt-BR" sz="1600" baseline="0" dirty="0" smtClean="0"/>
                        <a:t> </a:t>
                      </a:r>
                      <a:r>
                        <a:rPr lang="pt-BR" sz="1600" baseline="0" dirty="0" err="1" smtClean="0"/>
                        <a:t>Amb</a:t>
                      </a:r>
                      <a:r>
                        <a:rPr lang="pt-BR" sz="1600" baseline="0" dirty="0" smtClean="0"/>
                        <a:t> e </a:t>
                      </a:r>
                      <a:r>
                        <a:rPr lang="pt-BR" sz="1600" baseline="0" dirty="0" err="1" smtClean="0"/>
                        <a:t>Hosp</a:t>
                      </a:r>
                      <a:r>
                        <a:rPr lang="pt-BR" sz="1600" baseline="0" dirty="0" smtClean="0"/>
                        <a:t> </a:t>
                      </a:r>
                      <a:endParaRPr lang="pt-BR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770.428,21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/>
                        <a:t>T O  T A 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7.747.414,29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84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36939"/>
              </p:ext>
            </p:extLst>
          </p:nvPr>
        </p:nvGraphicFramePr>
        <p:xfrm>
          <a:off x="1115616" y="116632"/>
          <a:ext cx="7848876" cy="323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4136">
                <a:tc gridSpan="7"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PODER</a:t>
                      </a:r>
                      <a:r>
                        <a:rPr lang="pt-BR" sz="3200" baseline="0" dirty="0" smtClean="0"/>
                        <a:t> EXECUTIVO</a:t>
                      </a:r>
                      <a:endParaRPr lang="pt-BR" sz="3200" dirty="0" smtClean="0"/>
                    </a:p>
                    <a:p>
                      <a:pPr algn="ctr"/>
                      <a:r>
                        <a:rPr lang="pt-BR" sz="2800" dirty="0" smtClean="0"/>
                        <a:t>FUNDO</a:t>
                      </a:r>
                      <a:r>
                        <a:rPr lang="pt-BR" sz="2800" baseline="0" dirty="0" smtClean="0"/>
                        <a:t> MUNICIPAL DE SAÚDE - FMS</a:t>
                      </a:r>
                      <a:endParaRPr lang="pt-B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00">
                <a:tc gridSpan="7">
                  <a:txBody>
                    <a:bodyPr/>
                    <a:lstStyle/>
                    <a:p>
                      <a:r>
                        <a:rPr lang="pt-BR" b="1" dirty="0" smtClean="0"/>
                        <a:t>Diagnosticar, prevenir e tratar distúrbios nutricionais e doenças relacionadas à alimentação e nutrição às pessoas portadoras dessas necessidades.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r>
                        <a:rPr lang="pt-BR" b="1" dirty="0" smtClean="0"/>
                        <a:t>PROGRAMA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24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pt-BR" b="1" dirty="0" smtClean="0"/>
                        <a:t>Controle e Equilíbrio Nutricional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8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pt-BR" dirty="0" smtClean="0"/>
                        <a:t>2.064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Atendimento</a:t>
                      </a:r>
                      <a:r>
                        <a:rPr lang="pt-BR" sz="1800" baseline="0" dirty="0" smtClean="0"/>
                        <a:t> e Combate às Carências Nutricionais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3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87624" y="404664"/>
            <a:ext cx="7773741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O QUE DEVE CONTER A LDO?</a:t>
            </a:r>
            <a:endParaRPr lang="pt-BR" sz="2400" dirty="0"/>
          </a:p>
          <a:p>
            <a:r>
              <a:rPr lang="pt-BR" sz="2400" b="1" dirty="0"/>
              <a:t> </a:t>
            </a:r>
            <a:endParaRPr lang="pt-BR" sz="2400" dirty="0"/>
          </a:p>
          <a:p>
            <a:pPr algn="ctr"/>
            <a:r>
              <a:rPr lang="pt-BR" sz="2400" b="1" dirty="0"/>
              <a:t>Constituição Federal, Art. 165, § </a:t>
            </a:r>
            <a:r>
              <a:rPr lang="pt-BR" sz="2400" b="1" dirty="0" smtClean="0"/>
              <a:t>2º</a:t>
            </a:r>
          </a:p>
          <a:p>
            <a:pPr algn="ctr"/>
            <a:endParaRPr lang="pt-BR" sz="2400" dirty="0"/>
          </a:p>
          <a:p>
            <a:r>
              <a:rPr lang="pt-BR" sz="2400" dirty="0"/>
              <a:t>• </a:t>
            </a:r>
            <a:r>
              <a:rPr lang="pt-BR" sz="2400" b="1" dirty="0"/>
              <a:t>As metas e prioridades da Administração Pública;</a:t>
            </a:r>
            <a:endParaRPr lang="pt-BR" sz="2400" dirty="0"/>
          </a:p>
          <a:p>
            <a:r>
              <a:rPr lang="pt-BR" sz="2400" dirty="0" smtClean="0"/>
              <a:t>• </a:t>
            </a:r>
            <a:r>
              <a:rPr lang="pt-BR" sz="2400" b="1" dirty="0" smtClean="0"/>
              <a:t>Orientações </a:t>
            </a:r>
            <a:r>
              <a:rPr lang="pt-BR" sz="2400" b="1" dirty="0"/>
              <a:t>para a elaboração da </a:t>
            </a:r>
            <a:r>
              <a:rPr lang="pt-BR" sz="2400" b="1" dirty="0" smtClean="0"/>
              <a:t>LOA;</a:t>
            </a:r>
            <a:endParaRPr lang="pt-BR" sz="2400" dirty="0"/>
          </a:p>
          <a:p>
            <a:r>
              <a:rPr lang="pt-BR" sz="2400" dirty="0"/>
              <a:t>• </a:t>
            </a:r>
            <a:r>
              <a:rPr lang="pt-BR" sz="2400" b="1" dirty="0"/>
              <a:t>Alterações na Legislação Tributária</a:t>
            </a:r>
            <a:r>
              <a:rPr lang="pt-BR" sz="2400" b="1" dirty="0" smtClean="0"/>
              <a:t>;</a:t>
            </a:r>
            <a:endParaRPr lang="pt-BR" sz="2400" dirty="0"/>
          </a:p>
          <a:p>
            <a:r>
              <a:rPr lang="pt-BR" sz="2400" b="1" dirty="0"/>
              <a:t> </a:t>
            </a:r>
            <a:endParaRPr lang="pt-BR" sz="2400" dirty="0"/>
          </a:p>
          <a:p>
            <a:pPr algn="ctr"/>
            <a:r>
              <a:rPr lang="pt-BR" sz="2400" b="1" dirty="0"/>
              <a:t>Constituição Federal, Art. </a:t>
            </a:r>
            <a:r>
              <a:rPr lang="pt-BR" sz="2400" b="1" dirty="0" smtClean="0"/>
              <a:t>169</a:t>
            </a:r>
          </a:p>
          <a:p>
            <a:pPr algn="ctr"/>
            <a:endParaRPr lang="pt-BR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 smtClean="0"/>
              <a:t>Concessão </a:t>
            </a:r>
            <a:r>
              <a:rPr lang="pt-BR" sz="2400" b="1" dirty="0"/>
              <a:t>de vantagem, aumento de </a:t>
            </a:r>
            <a:r>
              <a:rPr lang="pt-BR" sz="2400" b="1" dirty="0" smtClean="0"/>
              <a:t>remuneração, a criação </a:t>
            </a:r>
            <a:r>
              <a:rPr lang="pt-BR" sz="2400" b="1" dirty="0"/>
              <a:t>de cargos, a admissão de pessoal, </a:t>
            </a:r>
            <a:r>
              <a:rPr lang="pt-BR" sz="2400" b="1" dirty="0" smtClean="0"/>
              <a:t>e alteração de </a:t>
            </a:r>
            <a:r>
              <a:rPr lang="pt-BR" sz="2400" b="1" dirty="0" smtClean="0"/>
              <a:t>carreiras (Respeitadas as limitações impostas pela 173/2020, que estabeleceu </a:t>
            </a:r>
            <a:r>
              <a:rPr lang="pt-BR" sz="2400" b="1" dirty="0" smtClean="0"/>
              <a:t>o </a:t>
            </a:r>
            <a:r>
              <a:rPr lang="pt-BR" sz="2400" b="1" dirty="0"/>
              <a:t>Programa Federativo de Enfrentamento ao </a:t>
            </a:r>
            <a:r>
              <a:rPr lang="pt-BR" sz="2400" b="1" dirty="0" err="1" smtClean="0"/>
              <a:t>Coronavírus</a:t>
            </a:r>
            <a:r>
              <a:rPr lang="pt-BR" sz="2400" b="1" dirty="0" smtClean="0"/>
              <a:t>).</a:t>
            </a:r>
            <a:endParaRPr lang="pt-BR" sz="2400" b="1" dirty="0" smtClean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080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860653"/>
              </p:ext>
            </p:extLst>
          </p:nvPr>
        </p:nvGraphicFramePr>
        <p:xfrm>
          <a:off x="1475656" y="980728"/>
          <a:ext cx="7320136" cy="2275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1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9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 gridSpan="2"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TOTAL POR ENTIDADES</a:t>
                      </a:r>
                      <a:endParaRPr lang="pt-B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CAMARA DE VEREADORES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1.465.000,00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MUNICÍPIO DE DESCANSO - PREFEITURA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21.793.106,25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FUNDO MUNICIPAL DE SAÚDE – FMS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7.757.414,29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</a:t>
                      </a:r>
                      <a:r>
                        <a:rPr lang="pt-BR" b="1" baseline="0" dirty="0" smtClean="0"/>
                        <a:t> O T A 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31.015.520,54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52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15616" y="404664"/>
            <a:ext cx="770485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2800" b="1" dirty="0" smtClean="0"/>
          </a:p>
          <a:p>
            <a:pPr algn="ctr"/>
            <a:r>
              <a:rPr lang="pt-BR" sz="3200" b="1" dirty="0" smtClean="0"/>
              <a:t>RELAÇÃO </a:t>
            </a:r>
            <a:r>
              <a:rPr lang="pt-BR" sz="3200" b="1" dirty="0"/>
              <a:t>DA LDO COM A LRF</a:t>
            </a:r>
            <a:endParaRPr lang="pt-BR" sz="3200" dirty="0"/>
          </a:p>
          <a:p>
            <a:pPr algn="ctr"/>
            <a:r>
              <a:rPr lang="pt-BR" sz="2000" b="1" dirty="0"/>
              <a:t>Lei Complementar nº 101, de 04/05/2000, Art. 4º,</a:t>
            </a:r>
            <a:endParaRPr lang="pt-BR" sz="2000" dirty="0"/>
          </a:p>
          <a:p>
            <a:r>
              <a:rPr lang="pt-BR" sz="2800" b="1" dirty="0"/>
              <a:t> </a:t>
            </a:r>
            <a:endParaRPr lang="pt-BR" sz="2800" b="1" dirty="0" smtClean="0"/>
          </a:p>
          <a:p>
            <a:pPr algn="just">
              <a:spcAft>
                <a:spcPts val="600"/>
              </a:spcAft>
            </a:pPr>
            <a:r>
              <a:rPr lang="pt-BR" sz="2800" b="1" dirty="0" smtClean="0"/>
              <a:t>-</a:t>
            </a:r>
            <a:r>
              <a:rPr lang="pt-BR" sz="2800" b="1" dirty="0"/>
              <a:t> </a:t>
            </a:r>
            <a:r>
              <a:rPr lang="pt-BR" sz="2800" b="1" dirty="0" smtClean="0"/>
              <a:t> equilíbrio </a:t>
            </a:r>
            <a:r>
              <a:rPr lang="pt-BR" sz="2800" b="1" dirty="0"/>
              <a:t>entre receitas e despesas;</a:t>
            </a:r>
            <a:endParaRPr lang="pt-BR" sz="2800" dirty="0"/>
          </a:p>
          <a:p>
            <a:pPr algn="just">
              <a:spcAft>
                <a:spcPts val="600"/>
              </a:spcAft>
            </a:pPr>
            <a:r>
              <a:rPr lang="pt-BR" sz="2700" dirty="0"/>
              <a:t>- </a:t>
            </a:r>
            <a:r>
              <a:rPr lang="pt-BR" sz="2700" dirty="0" smtClean="0"/>
              <a:t> </a:t>
            </a:r>
            <a:r>
              <a:rPr lang="pt-BR" sz="2700" b="1" dirty="0" smtClean="0"/>
              <a:t>critérios </a:t>
            </a:r>
            <a:r>
              <a:rPr lang="pt-BR" sz="2700" b="1" dirty="0"/>
              <a:t>e formas de limitação de empenho;</a:t>
            </a:r>
          </a:p>
          <a:p>
            <a:pPr algn="just">
              <a:spcAft>
                <a:spcPts val="600"/>
              </a:spcAft>
            </a:pPr>
            <a:r>
              <a:rPr lang="pt-BR" sz="2800" dirty="0"/>
              <a:t>- </a:t>
            </a:r>
            <a:r>
              <a:rPr lang="pt-BR" sz="2800" dirty="0" smtClean="0"/>
              <a:t> </a:t>
            </a:r>
            <a:r>
              <a:rPr lang="pt-BR" sz="2800" b="1" dirty="0" smtClean="0"/>
              <a:t>normas </a:t>
            </a:r>
            <a:r>
              <a:rPr lang="pt-BR" sz="2800" b="1" dirty="0"/>
              <a:t>relativas ao controle de custos e à avaliação de resultados;</a:t>
            </a:r>
            <a:endParaRPr lang="pt-BR" sz="2800" dirty="0"/>
          </a:p>
          <a:p>
            <a:pPr algn="just">
              <a:spcAft>
                <a:spcPts val="600"/>
              </a:spcAft>
            </a:pPr>
            <a:r>
              <a:rPr lang="pt-BR" sz="2800" dirty="0"/>
              <a:t>- </a:t>
            </a:r>
            <a:r>
              <a:rPr lang="pt-BR" sz="2800" b="1" dirty="0"/>
              <a:t>demais condições e exigências para transferências de recursos a entidades públicas e privadas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4593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15616" y="474345"/>
            <a:ext cx="770485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/>
              <a:t>RELAÇÃO DA LDO COM A LRF</a:t>
            </a:r>
            <a:endParaRPr lang="pt-BR" sz="3200" dirty="0"/>
          </a:p>
          <a:p>
            <a:r>
              <a:rPr lang="pt-BR" sz="2300" b="1" dirty="0"/>
              <a:t> </a:t>
            </a:r>
            <a:endParaRPr lang="pt-BR" sz="2300" dirty="0"/>
          </a:p>
          <a:p>
            <a:pPr algn="ctr"/>
            <a:r>
              <a:rPr lang="pt-BR" sz="2300" b="1" dirty="0"/>
              <a:t>ANEXO DE METAS FISCAIS:</a:t>
            </a:r>
            <a:endParaRPr lang="pt-BR" sz="2300" dirty="0"/>
          </a:p>
          <a:p>
            <a:r>
              <a:rPr lang="pt-BR" sz="2300" b="1" dirty="0"/>
              <a:t> </a:t>
            </a:r>
            <a:endParaRPr lang="pt-BR" sz="2300" dirty="0"/>
          </a:p>
          <a:p>
            <a:pPr algn="just"/>
            <a:r>
              <a:rPr lang="pt-BR" sz="2300" b="1" dirty="0" smtClean="0"/>
              <a:t>As </a:t>
            </a:r>
            <a:r>
              <a:rPr lang="pt-BR" sz="2300" b="1" dirty="0"/>
              <a:t>metas fiscais anuais, em valores correntes </a:t>
            </a:r>
            <a:r>
              <a:rPr lang="pt-BR" sz="2300" b="1" dirty="0" smtClean="0"/>
              <a:t>e constantes</a:t>
            </a:r>
            <a:r>
              <a:rPr lang="pt-BR" sz="2300" b="1" dirty="0"/>
              <a:t>, relativas a receitas, despesas, </a:t>
            </a:r>
            <a:r>
              <a:rPr lang="pt-BR" sz="2300" b="1" dirty="0" smtClean="0"/>
              <a:t>resultados primário </a:t>
            </a:r>
            <a:r>
              <a:rPr lang="pt-BR" sz="2300" b="1" dirty="0"/>
              <a:t>e nominal, e do montante da dívida pública, </a:t>
            </a:r>
            <a:r>
              <a:rPr lang="pt-BR" sz="2300" b="1" dirty="0" smtClean="0"/>
              <a:t>para o </a:t>
            </a:r>
            <a:r>
              <a:rPr lang="pt-BR" sz="2300" b="1" dirty="0"/>
              <a:t>exercício a que se referirem e para os dois </a:t>
            </a:r>
            <a:r>
              <a:rPr lang="pt-BR" sz="2300" b="1" dirty="0" smtClean="0"/>
              <a:t>seguintes, sendo</a:t>
            </a:r>
            <a:r>
              <a:rPr lang="pt-BR" sz="2300" b="1" dirty="0"/>
              <a:t>, na prática, metas </a:t>
            </a:r>
            <a:r>
              <a:rPr lang="pt-BR" sz="2300" b="1" dirty="0" smtClean="0"/>
              <a:t>bimestrais.</a:t>
            </a:r>
            <a:endParaRPr lang="pt-BR" sz="2300" dirty="0"/>
          </a:p>
          <a:p>
            <a:r>
              <a:rPr lang="pt-BR" sz="2300" b="1" dirty="0"/>
              <a:t> </a:t>
            </a:r>
            <a:endParaRPr lang="pt-BR" sz="2300" dirty="0"/>
          </a:p>
          <a:p>
            <a:pPr algn="ctr"/>
            <a:r>
              <a:rPr lang="pt-BR" sz="2300" b="1" dirty="0"/>
              <a:t>ANEXO DE RISCOS FISCAIS:</a:t>
            </a:r>
            <a:endParaRPr lang="pt-BR" sz="2300" dirty="0"/>
          </a:p>
          <a:p>
            <a:r>
              <a:rPr lang="pt-BR" sz="2300" b="1" dirty="0"/>
              <a:t> </a:t>
            </a:r>
            <a:endParaRPr lang="pt-BR" sz="2300" dirty="0"/>
          </a:p>
          <a:p>
            <a:r>
              <a:rPr lang="pt-BR" sz="2300" b="1" dirty="0" smtClean="0"/>
              <a:t>Avaliação </a:t>
            </a:r>
            <a:r>
              <a:rPr lang="pt-BR" sz="2300" b="1" dirty="0"/>
              <a:t>de passivos contingentes e de outros riscos</a:t>
            </a:r>
            <a:endParaRPr lang="pt-BR" sz="2300" dirty="0"/>
          </a:p>
          <a:p>
            <a:r>
              <a:rPr lang="pt-BR" sz="2300" b="1" dirty="0"/>
              <a:t>fiscais capazes de afetar as contas públicas, informando as providências a serem tomadas, caso se </a:t>
            </a:r>
            <a:r>
              <a:rPr lang="pt-BR" sz="2300" b="1" dirty="0" smtClean="0"/>
              <a:t>concretizem.</a:t>
            </a:r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296364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980707"/>
              </p:ext>
            </p:extLst>
          </p:nvPr>
        </p:nvGraphicFramePr>
        <p:xfrm>
          <a:off x="1115614" y="188640"/>
          <a:ext cx="7920880" cy="5652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24136">
                <a:tc gridSpan="5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sz="2000" dirty="0" smtClean="0"/>
                        <a:t>DEMONSTRATIVO</a:t>
                      </a:r>
                      <a:r>
                        <a:rPr lang="pt-BR" sz="2000" baseline="0" dirty="0" smtClean="0"/>
                        <a:t> DA EVOLUÇÃO DA RECEITA REALIZADA</a:t>
                      </a:r>
                    </a:p>
                    <a:p>
                      <a:pPr algn="ctr"/>
                      <a:r>
                        <a:rPr lang="pt-BR" baseline="0" dirty="0" smtClean="0"/>
                        <a:t>C O N S O L I D A D 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848"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ESPECIFICAÇÃO FONTE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2 0 1 7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2 0 1 8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2 0 1 9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r>
                        <a:rPr lang="pt-BR" dirty="0" smtClean="0"/>
                        <a:t>1100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Tributária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2.014.045,63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2.336.066,23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2.705.160,48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r>
                        <a:rPr lang="pt-BR" dirty="0" smtClean="0"/>
                        <a:t>1200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de Contribuição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356.079,86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380.844,13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432.073,98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r>
                        <a:rPr lang="pt-BR" dirty="0" smtClean="0"/>
                        <a:t>1300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Patrimonial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319.258,51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108.263,04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102.043,46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r>
                        <a:rPr lang="pt-BR" dirty="0" smtClean="0"/>
                        <a:t>1600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de Serviços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378.448,91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209.004,64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185.304,48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r>
                        <a:rPr lang="pt-BR" dirty="0" smtClean="0"/>
                        <a:t>1700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Transf</a:t>
                      </a:r>
                      <a:r>
                        <a:rPr lang="pt-BR" dirty="0" smtClean="0"/>
                        <a:t>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21.622,259,02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23.869.256,66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26.375.317,91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r>
                        <a:rPr lang="pt-BR" dirty="0" smtClean="0"/>
                        <a:t>1900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Out Receitas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134.460,93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132.980,79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176.127,02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r>
                        <a:rPr lang="pt-BR" dirty="0" smtClean="0"/>
                        <a:t>2000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Receitas de Capital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341.442,71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1.970.946,38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2.005.458,90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r>
                        <a:rPr lang="pt-BR" dirty="0" smtClean="0"/>
                        <a:t>9000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Deduções da</a:t>
                      </a:r>
                      <a:r>
                        <a:rPr lang="pt-BR" baseline="0" dirty="0" smtClean="0"/>
                        <a:t> 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-3.063.838,48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-3.355.255,96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-3.712.753,74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T O T A</a:t>
                      </a:r>
                      <a:r>
                        <a:rPr lang="pt-BR" baseline="0" dirty="0" smtClean="0"/>
                        <a:t> L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22.102.157,09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25.652.105,91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28.268.732,49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97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617427"/>
              </p:ext>
            </p:extLst>
          </p:nvPr>
        </p:nvGraphicFramePr>
        <p:xfrm>
          <a:off x="1187624" y="332652"/>
          <a:ext cx="7632849" cy="5678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68156">
                <a:tc gridSpan="4">
                  <a:txBody>
                    <a:bodyPr/>
                    <a:lstStyle/>
                    <a:p>
                      <a:pPr algn="ctr"/>
                      <a:endParaRPr lang="pt-BR" sz="3200" dirty="0" smtClean="0"/>
                    </a:p>
                    <a:p>
                      <a:pPr algn="ctr"/>
                      <a:r>
                        <a:rPr lang="pt-BR" sz="3200" dirty="0" smtClean="0"/>
                        <a:t>PREVISÃO - FONTES</a:t>
                      </a:r>
                      <a:r>
                        <a:rPr lang="pt-BR" sz="3200" baseline="0" dirty="0" smtClean="0"/>
                        <a:t> DE RECEITA</a:t>
                      </a:r>
                      <a:endParaRPr lang="pt-BR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6918"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ESPECIFICAÇÕES DAS FONTES</a:t>
                      </a:r>
                    </a:p>
                    <a:p>
                      <a:pPr algn="ctr"/>
                      <a:r>
                        <a:rPr lang="pt-BR" b="1" dirty="0" smtClean="0"/>
                        <a:t>MUNICÍPIO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 smtClean="0"/>
                    </a:p>
                    <a:p>
                      <a:pPr algn="ctr"/>
                      <a:r>
                        <a:rPr lang="pt-BR" b="1" dirty="0" smtClean="0"/>
                        <a:t>2 0 2 0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 smtClean="0"/>
                    </a:p>
                    <a:p>
                      <a:pPr algn="ctr"/>
                      <a:r>
                        <a:rPr lang="pt-BR" b="1" dirty="0" smtClean="0"/>
                        <a:t>2 0 2 1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17">
                <a:tc>
                  <a:txBody>
                    <a:bodyPr/>
                    <a:lstStyle/>
                    <a:p>
                      <a:r>
                        <a:rPr lang="pt-BR" dirty="0" smtClean="0"/>
                        <a:t>1100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Imp.</a:t>
                      </a:r>
                      <a:r>
                        <a:rPr lang="pt-BR" baseline="0" dirty="0" smtClean="0"/>
                        <a:t>, Taxas e </a:t>
                      </a:r>
                      <a:r>
                        <a:rPr lang="pt-BR" baseline="0" dirty="0" err="1" smtClean="0"/>
                        <a:t>Contrib.Melhoria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3.198.386,90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3.088.890,00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17">
                <a:tc>
                  <a:txBody>
                    <a:bodyPr/>
                    <a:lstStyle/>
                    <a:p>
                      <a:r>
                        <a:rPr lang="pt-BR" dirty="0" smtClean="0"/>
                        <a:t>1200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Contribuições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351.525,00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468.000,00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17">
                <a:tc>
                  <a:txBody>
                    <a:bodyPr/>
                    <a:lstStyle/>
                    <a:p>
                      <a:r>
                        <a:rPr lang="pt-BR" dirty="0" smtClean="0"/>
                        <a:t>1300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Patrimonial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44.092,00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64.280,00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17">
                <a:tc>
                  <a:txBody>
                    <a:bodyPr/>
                    <a:lstStyle/>
                    <a:p>
                      <a:r>
                        <a:rPr lang="pt-BR" dirty="0" smtClean="0"/>
                        <a:t>1600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de Serviços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158.693,00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194.100,00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17">
                <a:tc>
                  <a:txBody>
                    <a:bodyPr/>
                    <a:lstStyle/>
                    <a:p>
                      <a:r>
                        <a:rPr lang="pt-BR" dirty="0" smtClean="0"/>
                        <a:t>1700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Transferências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28.932.255,78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29.582.996,25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17">
                <a:tc>
                  <a:txBody>
                    <a:bodyPr/>
                    <a:lstStyle/>
                    <a:p>
                      <a:r>
                        <a:rPr lang="pt-BR" dirty="0" smtClean="0"/>
                        <a:t>9170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Ded.</a:t>
                      </a:r>
                      <a:r>
                        <a:rPr lang="pt-BR" baseline="0" dirty="0" err="1" smtClean="0"/>
                        <a:t>Receita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Transf</a:t>
                      </a:r>
                      <a:r>
                        <a:rPr lang="pt-BR" baseline="0" dirty="0" smtClean="0"/>
                        <a:t>. Corrente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-4.730.239,80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-4.842.400,00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17">
                <a:tc>
                  <a:txBody>
                    <a:bodyPr/>
                    <a:lstStyle/>
                    <a:p>
                      <a:r>
                        <a:rPr lang="pt-BR" dirty="0" smtClean="0"/>
                        <a:t>1900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Outras</a:t>
                      </a:r>
                      <a:r>
                        <a:rPr lang="pt-BR" baseline="0" dirty="0" smtClean="0"/>
                        <a:t> Receitas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110.440,00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132.000,00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917">
                <a:tc>
                  <a:txBody>
                    <a:bodyPr/>
                    <a:lstStyle/>
                    <a:p>
                      <a:r>
                        <a:rPr lang="pt-BR" dirty="0" smtClean="0"/>
                        <a:t>2400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Transferência de Capital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91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T</a:t>
                      </a:r>
                      <a:r>
                        <a:rPr lang="pt-BR" baseline="0" dirty="0" smtClean="0"/>
                        <a:t> O T A 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28.075.152,88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28.687.866,25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24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636000"/>
              </p:ext>
            </p:extLst>
          </p:nvPr>
        </p:nvGraphicFramePr>
        <p:xfrm>
          <a:off x="1187624" y="332656"/>
          <a:ext cx="7632849" cy="3909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12168">
                <a:tc gridSpan="4">
                  <a:txBody>
                    <a:bodyPr/>
                    <a:lstStyle/>
                    <a:p>
                      <a:pPr algn="ctr"/>
                      <a:endParaRPr lang="pt-BR" sz="3200" dirty="0" smtClean="0"/>
                    </a:p>
                    <a:p>
                      <a:pPr algn="ctr"/>
                      <a:r>
                        <a:rPr lang="pt-BR" sz="3200" dirty="0" smtClean="0"/>
                        <a:t>PREVISÃO FONTES</a:t>
                      </a:r>
                      <a:r>
                        <a:rPr lang="pt-BR" sz="3200" baseline="0" dirty="0" smtClean="0"/>
                        <a:t> DE RECEITA</a:t>
                      </a:r>
                      <a:endParaRPr lang="pt-BR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ESPECIFICAÇÕES DAS FONTES</a:t>
                      </a:r>
                    </a:p>
                    <a:p>
                      <a:pPr algn="ctr"/>
                      <a:r>
                        <a:rPr lang="pt-BR" b="1" dirty="0" smtClean="0"/>
                        <a:t>F</a:t>
                      </a:r>
                      <a:r>
                        <a:rPr lang="pt-BR" b="1" baseline="0" dirty="0" smtClean="0"/>
                        <a:t> M S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 smtClean="0"/>
                    </a:p>
                    <a:p>
                      <a:pPr algn="ctr"/>
                      <a:r>
                        <a:rPr lang="pt-BR" b="1" dirty="0" smtClean="0"/>
                        <a:t>2 0 2 0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 smtClean="0"/>
                    </a:p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1300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Patrimonial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25.649,00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6.440,00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1700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Transferências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2.039.153,72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2.321.214,29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</a:t>
                      </a:r>
                      <a:r>
                        <a:rPr lang="pt-BR" b="1" baseline="0" dirty="0" smtClean="0"/>
                        <a:t> O T A 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2.064.802,72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2.327.654,29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TOTAL GERAL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30.139.955,60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31.015.520,54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24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1097</TotalTime>
  <Words>2450</Words>
  <Application>Microsoft Office PowerPoint</Application>
  <PresentationFormat>Apresentação na tela (4:3)</PresentationFormat>
  <Paragraphs>735</Paragraphs>
  <Slides>40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5" baseType="lpstr">
      <vt:lpstr>Arial</vt:lpstr>
      <vt:lpstr>Gill Sans MT</vt:lpstr>
      <vt:lpstr>Verdana</vt:lpstr>
      <vt:lpstr>Wingdings 2</vt:lpstr>
      <vt:lpstr>Solstício</vt:lpstr>
      <vt:lpstr>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Cliente</dc:creator>
  <cp:lastModifiedBy>Cliente</cp:lastModifiedBy>
  <cp:revision>118</cp:revision>
  <dcterms:created xsi:type="dcterms:W3CDTF">2019-07-12T12:16:39Z</dcterms:created>
  <dcterms:modified xsi:type="dcterms:W3CDTF">2020-09-04T16:10:18Z</dcterms:modified>
</cp:coreProperties>
</file>